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69" r:id="rId5"/>
    <p:sldId id="698" r:id="rId6"/>
    <p:sldId id="276" r:id="rId7"/>
    <p:sldId id="655" r:id="rId8"/>
    <p:sldId id="704" r:id="rId9"/>
    <p:sldId id="604" r:id="rId10"/>
    <p:sldId id="707" r:id="rId11"/>
    <p:sldId id="703" r:id="rId12"/>
    <p:sldId id="281" r:id="rId13"/>
    <p:sldId id="5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6E6D6E"/>
    <a:srgbClr val="314C63"/>
    <a:srgbClr val="33669A"/>
    <a:srgbClr val="2C7BBA"/>
    <a:srgbClr val="234970"/>
    <a:srgbClr val="FFFFFF"/>
    <a:srgbClr val="FAD980"/>
    <a:srgbClr val="F2F2F2"/>
    <a:srgbClr val="FFC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31B93-91D7-40C1-A458-8870237EF275}" v="4" dt="2023-07-09T23:32:37.450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830" autoAdjust="0"/>
  </p:normalViewPr>
  <p:slideViewPr>
    <p:cSldViewPr snapToGrid="0" snapToObjects="1">
      <p:cViewPr varScale="1">
        <p:scale>
          <a:sx n="85" d="100"/>
          <a:sy n="85" d="100"/>
        </p:scale>
        <p:origin x="5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8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05CA9D-B5A1-4FEE-80E6-C330CF265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45E28-5B3D-4CDB-911D-87E2214B43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5CB9-8F61-425A-B8A5-EE707B35C089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B9245-A3CD-4E41-9DF5-3D9F933852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2CD5C-A54A-45CD-8EDD-611811481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93EF-6A58-413B-8C48-28FCD6A47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0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C97C-24A5-AA46-BD98-4FA2EED73809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502E-40E6-7A4F-A442-F639AA347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20F8-D636-9546-8987-C6F5AC1679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20F8-D636-9546-8987-C6F5AC1679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8498-1159-498D-8DC7-E1A69C582D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6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7C8AA5-50C4-2441-A0B9-30897B48CD29}"/>
              </a:ext>
            </a:extLst>
          </p:cNvPr>
          <p:cNvSpPr/>
          <p:nvPr userDrawn="1"/>
        </p:nvSpPr>
        <p:spPr>
          <a:xfrm>
            <a:off x="0" y="6685613"/>
            <a:ext cx="12192000" cy="172386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C8F6715-3F2C-4E45-805C-67F1E40CC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l="-4716" t="4922" r="5620" b="7036"/>
          <a:stretch/>
        </p:blipFill>
        <p:spPr>
          <a:xfrm>
            <a:off x="8952560" y="3796188"/>
            <a:ext cx="3239440" cy="28894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3EECC4-E68D-B547-AC2F-6D9C3852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3" y="4411632"/>
            <a:ext cx="9998927" cy="159641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18E1D9-D98D-9C41-9970-5803603B4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34" y="5988174"/>
            <a:ext cx="9144000" cy="49104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9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159A63-0972-4AD5-800C-D508622A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0" y="2871662"/>
            <a:ext cx="10825459" cy="672104"/>
          </a:xfrm>
        </p:spPr>
        <p:txBody>
          <a:bodyPr/>
          <a:lstStyle>
            <a:lvl1pPr algn="ctr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25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193BB6-6C15-724A-8776-92F4E2E8F1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6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EACF6-C6DF-8A49-A53D-5714719D2394}"/>
              </a:ext>
            </a:extLst>
          </p:cNvPr>
          <p:cNvSpPr/>
          <p:nvPr userDrawn="1"/>
        </p:nvSpPr>
        <p:spPr>
          <a:xfrm>
            <a:off x="0" y="6416211"/>
            <a:ext cx="12192000" cy="441789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E8584-C557-F943-BB52-93426FC3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537" y="2687998"/>
            <a:ext cx="9998927" cy="91822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57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193BB6-6C15-724A-8776-92F4E2E8F1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6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EACF6-C6DF-8A49-A53D-5714719D2394}"/>
              </a:ext>
            </a:extLst>
          </p:cNvPr>
          <p:cNvSpPr/>
          <p:nvPr userDrawn="1"/>
        </p:nvSpPr>
        <p:spPr>
          <a:xfrm>
            <a:off x="0" y="-1"/>
            <a:ext cx="9082355" cy="6858000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E8584-C557-F943-BB52-93426FC3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683" y="1993840"/>
            <a:ext cx="6773467" cy="287032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20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402834"/>
            <a:ext cx="10825459" cy="4711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8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937982"/>
            <a:ext cx="10825459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8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6364431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402106"/>
            <a:ext cx="4116752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0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937982"/>
            <a:ext cx="6409402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937982"/>
            <a:ext cx="411675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455" y="1402106"/>
            <a:ext cx="10825459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3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642" y="1937982"/>
            <a:ext cx="1082027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1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293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9E323537-792F-094A-9688-45F53AF34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402834"/>
            <a:ext cx="10825459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752278-1B54-6C42-1888-3731C5A7A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03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7446495-3226-854E-9459-3200BCF0F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937982"/>
            <a:ext cx="10825459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A089E4-178D-494F-B6A8-C4D1B1194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6364431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402106"/>
            <a:ext cx="4116752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A22C0EE-C608-4A4A-B689-41E32EAA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937982"/>
            <a:ext cx="6409402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937982"/>
            <a:ext cx="411675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9017C89-A17E-3B4D-9846-EC33D34C5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455" y="1402106"/>
            <a:ext cx="10825459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0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BD3C3F1-B2A0-3C43-A0AA-0D698B466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642" y="1937982"/>
            <a:ext cx="1082027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1B2873-55A0-444D-9E8D-5DFB4AFAC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941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1B2873-55A0-444D-9E8D-5DFB4AFAC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678558-3DDB-44BC-A62A-F71A898C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0" y="2871662"/>
            <a:ext cx="10825459" cy="672104"/>
          </a:xfrm>
        </p:spPr>
        <p:txBody>
          <a:bodyPr/>
          <a:lstStyle>
            <a:lvl1pPr algn="ctr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69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CA024-3F5E-8249-92A1-D6D5EA3E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165"/>
            <a:ext cx="10515600" cy="67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768D2-11FA-E747-AF0B-35D62E56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48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30149-82F6-0947-96A3-D22B26B4C3FD}"/>
              </a:ext>
            </a:extLst>
          </p:cNvPr>
          <p:cNvSpPr/>
          <p:nvPr userDrawn="1"/>
        </p:nvSpPr>
        <p:spPr>
          <a:xfrm>
            <a:off x="0" y="6452886"/>
            <a:ext cx="12192000" cy="405114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2E51A-A488-F849-8A79-5EFA5DD4C4AE}"/>
              </a:ext>
            </a:extLst>
          </p:cNvPr>
          <p:cNvSpPr/>
          <p:nvPr userDrawn="1"/>
        </p:nvSpPr>
        <p:spPr>
          <a:xfrm>
            <a:off x="3111690" y="6452886"/>
            <a:ext cx="9080310" cy="405114"/>
          </a:xfrm>
          <a:prstGeom prst="rect">
            <a:avLst/>
          </a:prstGeom>
          <a:solidFill>
            <a:srgbClr val="6E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9DCDA3-5890-084C-BA31-247D24A8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0913" y="6472880"/>
            <a:ext cx="971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271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5" r:id="rId7"/>
    <p:sldLayoutId id="2147483657" r:id="rId8"/>
    <p:sldLayoutId id="2147483670" r:id="rId9"/>
    <p:sldLayoutId id="2147483671" r:id="rId10"/>
    <p:sldLayoutId id="2147483668" r:id="rId11"/>
    <p:sldLayoutId id="2147483669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3669A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gov/c2m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2m2.doe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M2 Cybersecurity Capability Maturity Model Self-Evaluation Workshop Kickoff">
            <a:extLst>
              <a:ext uri="{FF2B5EF4-FFF2-40B4-BE49-F238E27FC236}">
                <a16:creationId xmlns:a16="http://schemas.microsoft.com/office/drawing/2014/main" id="{D5633BB6-7DB2-29DD-1817-E40C2205A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026693-9C75-8F46-8A8E-5B6465480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493" y="4583902"/>
            <a:ext cx="9156776" cy="97441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234970"/>
                </a:solidFill>
                <a:latin typeface="Franklin Gothic Demi" panose="020B0703020102020204" pitchFamily="34" charset="0"/>
              </a:rPr>
              <a:t>Cybersecurity Capability Maturity Model (C2M2) Version 2.1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45876-EB62-B95C-FD54-A0F4BF5A552C}"/>
              </a:ext>
            </a:extLst>
          </p:cNvPr>
          <p:cNvSpPr txBox="1"/>
          <p:nvPr/>
        </p:nvSpPr>
        <p:spPr>
          <a:xfrm>
            <a:off x="2229493" y="5550060"/>
            <a:ext cx="7476565" cy="61443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2800" i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3218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73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5CEF-D537-49D1-933E-49B2F049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C2M2 Version 2.1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6C029-2DF7-BA38-2960-F0201BA8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</a:t>
            </a:fld>
            <a:r>
              <a:rPr lang="en-US" dirty="0"/>
              <a:t> -</a:t>
            </a:r>
          </a:p>
        </p:txBody>
      </p:sp>
      <p:pic>
        <p:nvPicPr>
          <p:cNvPr id="7" name="Picture 6" descr="C2M2 logo">
            <a:extLst>
              <a:ext uri="{FF2B5EF4-FFF2-40B4-BE49-F238E27FC236}">
                <a16:creationId xmlns:a16="http://schemas.microsoft.com/office/drawing/2014/main" id="{CDEC087C-F650-4BC2-9FE6-B76BF63B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2" y="1424117"/>
            <a:ext cx="2257602" cy="1144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8A00D-98AA-179C-734A-44B027353FE3}"/>
              </a:ext>
            </a:extLst>
          </p:cNvPr>
          <p:cNvSpPr txBox="1"/>
          <p:nvPr/>
        </p:nvSpPr>
        <p:spPr>
          <a:xfrm>
            <a:off x="3402501" y="1394603"/>
            <a:ext cx="7180182" cy="11972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ts val="2850"/>
              </a:lnSpc>
            </a:pPr>
            <a:r>
              <a:rPr lang="en-US" sz="2800" dirty="0">
                <a:latin typeface="Franklin Gothic Demi" panose="020B0703020102020204" pitchFamily="34" charset="0"/>
                <a:ea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33669A"/>
                </a:solidFill>
                <a:latin typeface="Franklin Gothic Demi" panose="020B0703020102020204" pitchFamily="34" charset="0"/>
                <a:ea typeface="Calibri" panose="020F0502020204030204" pitchFamily="34" charset="0"/>
              </a:rPr>
              <a:t>C2M2</a:t>
            </a:r>
            <a:r>
              <a:rPr lang="en-US" sz="2800" dirty="0">
                <a:latin typeface="Franklin Gothic Demi" panose="020B0703020102020204" pitchFamily="34" charset="0"/>
                <a:ea typeface="Calibri" panose="020F0502020204030204" pitchFamily="34" charset="0"/>
              </a:rPr>
              <a:t> is a free tool to help organizations evaluate their cybersecurity capabilities and optimize their security investments.</a:t>
            </a:r>
            <a:endParaRPr lang="en-US" sz="2800" dirty="0">
              <a:latin typeface="Franklin Gothic Demi" panose="020B07030201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B85D544-0567-16C3-19AD-86F3D145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3077363"/>
            <a:ext cx="5335451" cy="2964625"/>
          </a:xfrm>
        </p:spPr>
        <p:txBody>
          <a:bodyPr lIns="0" tIns="0" rIns="0" bIns="0">
            <a:noAutofit/>
          </a:bodyPr>
          <a:lstStyle/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Designed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for any organization </a:t>
            </a:r>
            <a:r>
              <a:rPr lang="en-US" sz="2000" dirty="0">
                <a:latin typeface="Franklin Gothic Medium" panose="020B0603020102020204" pitchFamily="34" charset="0"/>
              </a:rPr>
              <a:t>regardless of ownership, structure, size, or industry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Uses a set of 350+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industry-vetted cybersecurity practices </a:t>
            </a:r>
            <a:r>
              <a:rPr lang="en-US" sz="2000" dirty="0">
                <a:latin typeface="+mj-lt"/>
              </a:rPr>
              <a:t>focused on both information technology (IT) and operations technology (OT) assets and environments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Results help users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prioritize cybersecurity investment decisions </a:t>
            </a:r>
            <a:r>
              <a:rPr lang="en-US" sz="2000" dirty="0">
                <a:latin typeface="Franklin Gothic Medium" panose="020B0603020102020204" pitchFamily="34" charset="0"/>
              </a:rPr>
              <a:t>based on their risk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435329-4C34-618F-26DB-50593B3CC638}"/>
              </a:ext>
            </a:extLst>
          </p:cNvPr>
          <p:cNvCxnSpPr>
            <a:cxnSpLocks/>
          </p:cNvCxnSpPr>
          <p:nvPr/>
        </p:nvCxnSpPr>
        <p:spPr>
          <a:xfrm>
            <a:off x="671642" y="2842050"/>
            <a:ext cx="10881360" cy="0"/>
          </a:xfrm>
          <a:prstGeom prst="line">
            <a:avLst/>
          </a:prstGeom>
          <a:ln w="31750" cap="rnd">
            <a:solidFill>
              <a:srgbClr val="3366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FECE276-35C0-D1CF-7F11-39CB01BCBE5A}"/>
              </a:ext>
            </a:extLst>
          </p:cNvPr>
          <p:cNvSpPr txBox="1">
            <a:spLocks/>
          </p:cNvSpPr>
          <p:nvPr/>
        </p:nvSpPr>
        <p:spPr>
          <a:xfrm>
            <a:off x="6270032" y="3077364"/>
            <a:ext cx="5340096" cy="3682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+mj-lt"/>
              </a:rPr>
              <a:t>Developed in 2012 and maintained through an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extensive public-private partnership</a:t>
            </a:r>
            <a:r>
              <a:rPr lang="en-US" sz="2000" b="1" dirty="0">
                <a:solidFill>
                  <a:srgbClr val="2C7ABA"/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latin typeface="+mj-lt"/>
              </a:rPr>
              <a:t>between the U.S. Department of Energy’s Office of Cybersecurity, Energy Security, and Emergency Response and numerous government, industry, and academic organizations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+mj-lt"/>
              </a:rPr>
              <a:t>Recent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updates in 2022 </a:t>
            </a:r>
            <a:r>
              <a:rPr lang="en-US" sz="2000" dirty="0">
                <a:latin typeface="+mj-lt"/>
              </a:rPr>
              <a:t>reflect new technologies, threats,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3938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9E1-FB0A-513E-5D81-861BC38D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the C2M2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FC9FF4-7A2E-E554-F8C5-455468184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886915"/>
              </p:ext>
            </p:extLst>
          </p:nvPr>
        </p:nvGraphicFramePr>
        <p:xfrm>
          <a:off x="665163" y="1403350"/>
          <a:ext cx="10826750" cy="4480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3375">
                  <a:extLst>
                    <a:ext uri="{9D8B030D-6E8A-4147-A177-3AD203B41FA5}">
                      <a16:colId xmlns:a16="http://schemas.microsoft.com/office/drawing/2014/main" val="3729336910"/>
                    </a:ext>
                  </a:extLst>
                </a:gridCol>
                <a:gridCol w="5413375">
                  <a:extLst>
                    <a:ext uri="{9D8B030D-6E8A-4147-A177-3AD203B41FA5}">
                      <a16:colId xmlns:a16="http://schemas.microsoft.com/office/drawing/2014/main" val="166722369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Planning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Evaluating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66844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Maturity model structure facilitates cybersecurity program planning and target-setting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Enables consistent evaluation of cybersecurity capabilities and tracking of progress over time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51823"/>
                  </a:ext>
                </a:extLst>
              </a:tr>
              <a:tr h="548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Prioritizing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Reporting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79492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Helps companies prioritize actions and investments for cybersecurity improvements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C2M2 assessment tools produce views of cybersecurity program status that can be used in reporting</a:t>
                      </a:r>
                    </a:p>
                  </a:txBody>
                  <a:tcPr marL="182880" marR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281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5B1E-9819-E412-AC9F-D02967478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A832EBB2-C8C3-6346-899B-5AA7E42A487A}" type="slidenum">
              <a:rPr lang="en-US" smtClean="0"/>
              <a:pPr/>
              <a:t>3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5598-B293-4A45-B5FA-5743A771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the C2M2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B4AFC9A-4221-4A1B-ACA8-CAFE811EC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803717"/>
              </p:ext>
            </p:extLst>
          </p:nvPr>
        </p:nvGraphicFramePr>
        <p:xfrm>
          <a:off x="665163" y="1403350"/>
          <a:ext cx="10826749" cy="46282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214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Area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Maturity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C2M2 consists of cybersecurity practices that are organized into three progressive levels of cybersecurity maturity.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54054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Management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Management activities measure the extent to which cybersecurity is ingrained in an organization’s culture.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33219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Specificity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C2M2 is descriptive, not prescriptive. Practice statements focus on outcomes that may be implemented through any number of measures.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09879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Scoping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C2M2 may be applied to an entire enterprise or to individual parts of the enterprise to enable users to select an appropriate level of granularity.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Usability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C2M2 self-evaluation can be completed in one-day using a free tool that securely records results and generates a detailed, graphical report.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CFD-C531-41FC-8299-A6FFE449C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4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7515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531D-C5E0-7DB9-9D0D-82E55656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What is a Maturity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3CAE-1D71-1CBF-D80A-0DF7284B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4599728" cy="4711359"/>
          </a:xfrm>
        </p:spPr>
        <p:txBody>
          <a:bodyPr lIns="0" tIns="0" rIns="0" bIns="0">
            <a:normAutofit/>
          </a:bodyPr>
          <a:lstStyle/>
          <a:p>
            <a:pPr marL="274320" indent="-274320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Clr>
                <a:srgbClr val="33669A"/>
              </a:buClr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33669A"/>
                </a:solidFill>
                <a:latin typeface="+mj-lt"/>
              </a:rPr>
              <a:t>Crawl</a:t>
            </a:r>
            <a:r>
              <a:rPr lang="en-US" sz="2800" dirty="0">
                <a:latin typeface="+mj-lt"/>
              </a:rPr>
              <a:t>/</a:t>
            </a:r>
            <a:r>
              <a:rPr lang="en-US" sz="2800" dirty="0">
                <a:solidFill>
                  <a:srgbClr val="33669A"/>
                </a:solidFill>
                <a:latin typeface="+mj-lt"/>
              </a:rPr>
              <a:t>Walk</a:t>
            </a:r>
            <a:r>
              <a:rPr lang="en-US" sz="2800" dirty="0">
                <a:latin typeface="+mj-lt"/>
              </a:rPr>
              <a:t>/</a:t>
            </a:r>
            <a:r>
              <a:rPr lang="en-US" sz="2800" dirty="0">
                <a:solidFill>
                  <a:srgbClr val="33669A"/>
                </a:solidFill>
                <a:latin typeface="+mj-lt"/>
              </a:rPr>
              <a:t>Run</a:t>
            </a:r>
            <a:r>
              <a:rPr lang="en-US" sz="2800" dirty="0"/>
              <a:t>-style set of characteristics, practices, or processes that represent the progression of capabilities in a particular discipline.</a:t>
            </a:r>
          </a:p>
          <a:p>
            <a:pPr marL="274320" indent="-274320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Clr>
                <a:srgbClr val="33669A"/>
              </a:buClr>
            </a:pPr>
            <a:r>
              <a:rPr lang="en-US" sz="2800" dirty="0"/>
              <a:t>A tool to benchmark current capabilities and identify goals and priorities for improvement.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208E-8CE2-4015-A6C8-126CD63F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A832EBB2-C8C3-6346-899B-5AA7E42A487A}" type="slidenum">
              <a:rPr lang="en-US" smtClean="0"/>
              <a:pPr/>
              <a:t>5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121D4F4-E0C2-0C7E-ED68-1E9B52C8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77" y="1644324"/>
            <a:ext cx="5947792" cy="41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78C5-8C0E-1941-9221-F699B0F6379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Model Organized by 10 Domains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762E6B9-192F-9204-5C04-50361B52C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6</a:t>
            </a:fld>
            <a:r>
              <a:rPr lang="en-US" dirty="0"/>
              <a:t> 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B369E-E7CE-4F24-B3BA-4F35CC7B356C}"/>
              </a:ext>
            </a:extLst>
          </p:cNvPr>
          <p:cNvSpPr/>
          <p:nvPr/>
        </p:nvSpPr>
        <p:spPr>
          <a:xfrm>
            <a:off x="6193322" y="4719604"/>
            <a:ext cx="5450036" cy="1633713"/>
          </a:xfrm>
          <a:prstGeom prst="rect">
            <a:avLst/>
          </a:prstGeom>
          <a:solidFill>
            <a:srgbClr val="C6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sz="1733" kern="0" dirty="0">
              <a:solidFill>
                <a:schemeClr val="tx1"/>
              </a:solidFill>
              <a:ea typeface="Arial" pitchFamily="-108" charset="0"/>
              <a:cs typeface="Segoe UI" panose="020B0502040204020203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ea typeface="Arial" pitchFamily="-108" charset="0"/>
                <a:cs typeface="Segoe UI" panose="020B0502040204020203" pitchFamily="34" charset="0"/>
              </a:rPr>
              <a:t>Domains are logical groupings of cybersecurity practices</a:t>
            </a:r>
          </a:p>
          <a:p>
            <a:pPr marL="233363" indent="-2333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ea typeface="Arial" pitchFamily="-108" charset="0"/>
                <a:cs typeface="Segoe UI" panose="020B0502040204020203" pitchFamily="34" charset="0"/>
              </a:rPr>
              <a:t>Each domain has a short name for ease of reference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8" name="Group 97" descr="Asset: Asset, Change, and Configuration Management &#10;">
            <a:extLst>
              <a:ext uri="{FF2B5EF4-FFF2-40B4-BE49-F238E27FC236}">
                <a16:creationId xmlns:a16="http://schemas.microsoft.com/office/drawing/2014/main" id="{5BF35C11-31BD-4CDB-8993-2D2D2E64301B}"/>
              </a:ext>
            </a:extLst>
          </p:cNvPr>
          <p:cNvGrpSpPr/>
          <p:nvPr/>
        </p:nvGrpSpPr>
        <p:grpSpPr>
          <a:xfrm>
            <a:off x="548640" y="1246733"/>
            <a:ext cx="2627697" cy="1463040"/>
            <a:chOff x="264018" y="1360877"/>
            <a:chExt cx="2057400" cy="1309591"/>
          </a:xfrm>
          <a:solidFill>
            <a:srgbClr val="2C7BBA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643E3AC-9C74-4760-A630-D5514074006E}"/>
                </a:ext>
              </a:extLst>
            </p:cNvPr>
            <p:cNvSpPr/>
            <p:nvPr/>
          </p:nvSpPr>
          <p:spPr>
            <a:xfrm>
              <a:off x="2640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ASSET</a:t>
              </a:r>
            </a:p>
          </p:txBody>
        </p:sp>
        <p:sp>
          <p:nvSpPr>
            <p:cNvPr id="100" name="Rectangle 99" descr="Asset, Change, and Configuration Management &#10;">
              <a:extLst>
                <a:ext uri="{FF2B5EF4-FFF2-40B4-BE49-F238E27FC236}">
                  <a16:creationId xmlns:a16="http://schemas.microsoft.com/office/drawing/2014/main" id="{B658C223-A314-413E-AD12-A430FA4763BD}"/>
                </a:ext>
              </a:extLst>
            </p:cNvPr>
            <p:cNvSpPr/>
            <p:nvPr/>
          </p:nvSpPr>
          <p:spPr>
            <a:xfrm>
              <a:off x="6450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Asset, Change, and Configuration Management </a:t>
              </a:r>
            </a:p>
          </p:txBody>
        </p:sp>
      </p:grpSp>
      <p:grpSp>
        <p:nvGrpSpPr>
          <p:cNvPr id="97" name="Group 96" descr="Threat: Threat and Vulnerability Management &#10;">
            <a:extLst>
              <a:ext uri="{FF2B5EF4-FFF2-40B4-BE49-F238E27FC236}">
                <a16:creationId xmlns:a16="http://schemas.microsoft.com/office/drawing/2014/main" id="{3E0918FA-05E3-4801-A0D5-FAF9F38AD23B}"/>
              </a:ext>
            </a:extLst>
          </p:cNvPr>
          <p:cNvGrpSpPr/>
          <p:nvPr/>
        </p:nvGrpSpPr>
        <p:grpSpPr>
          <a:xfrm>
            <a:off x="3370981" y="1246733"/>
            <a:ext cx="2627697" cy="1463040"/>
            <a:chOff x="2473818" y="1360877"/>
            <a:chExt cx="2057400" cy="1309591"/>
          </a:xfrm>
          <a:solidFill>
            <a:srgbClr val="2C7BBA"/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194CA8E-D2A4-4499-9BB6-E0FD4DD5333B}"/>
                </a:ext>
              </a:extLst>
            </p:cNvPr>
            <p:cNvSpPr/>
            <p:nvPr/>
          </p:nvSpPr>
          <p:spPr>
            <a:xfrm>
              <a:off x="24738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THREAT</a:t>
              </a:r>
            </a:p>
          </p:txBody>
        </p:sp>
        <p:sp>
          <p:nvSpPr>
            <p:cNvPr id="102" name="Rectangle 101" descr="Threat and Vulnerability Management &#10;">
              <a:extLst>
                <a:ext uri="{FF2B5EF4-FFF2-40B4-BE49-F238E27FC236}">
                  <a16:creationId xmlns:a16="http://schemas.microsoft.com/office/drawing/2014/main" id="{3D711EFC-9EDE-428E-AC28-7F8E77D2B26D}"/>
                </a:ext>
              </a:extLst>
            </p:cNvPr>
            <p:cNvSpPr/>
            <p:nvPr/>
          </p:nvSpPr>
          <p:spPr>
            <a:xfrm>
              <a:off x="28548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Threat and Vulnerability Management </a:t>
              </a:r>
            </a:p>
          </p:txBody>
        </p:sp>
      </p:grpSp>
      <p:grpSp>
        <p:nvGrpSpPr>
          <p:cNvPr id="96" name="Group 95" descr="Risk: Risk Management">
            <a:extLst>
              <a:ext uri="{FF2B5EF4-FFF2-40B4-BE49-F238E27FC236}">
                <a16:creationId xmlns:a16="http://schemas.microsoft.com/office/drawing/2014/main" id="{2FDC18A0-08A7-4CA4-B80A-105C520F358B}"/>
              </a:ext>
            </a:extLst>
          </p:cNvPr>
          <p:cNvGrpSpPr/>
          <p:nvPr/>
        </p:nvGrpSpPr>
        <p:grpSpPr>
          <a:xfrm>
            <a:off x="6193322" y="1246733"/>
            <a:ext cx="2627697" cy="1463040"/>
            <a:chOff x="4683618" y="1360877"/>
            <a:chExt cx="2057400" cy="1309591"/>
          </a:xfrm>
          <a:solidFill>
            <a:srgbClr val="2C7BBA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BE87DEF-9F42-4B5D-85B0-A4EB55D7B14E}"/>
                </a:ext>
              </a:extLst>
            </p:cNvPr>
            <p:cNvSpPr/>
            <p:nvPr/>
          </p:nvSpPr>
          <p:spPr>
            <a:xfrm>
              <a:off x="46836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RISK</a:t>
              </a:r>
            </a:p>
          </p:txBody>
        </p:sp>
        <p:sp>
          <p:nvSpPr>
            <p:cNvPr id="104" name="Rectangle 103" descr="Risk Management&#10;">
              <a:extLst>
                <a:ext uri="{FF2B5EF4-FFF2-40B4-BE49-F238E27FC236}">
                  <a16:creationId xmlns:a16="http://schemas.microsoft.com/office/drawing/2014/main" id="{B4D81713-0F76-4F73-9705-83DEAEA564A3}"/>
                </a:ext>
              </a:extLst>
            </p:cNvPr>
            <p:cNvSpPr/>
            <p:nvPr/>
          </p:nvSpPr>
          <p:spPr>
            <a:xfrm>
              <a:off x="50646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Risk Management</a:t>
              </a:r>
            </a:p>
          </p:txBody>
        </p:sp>
      </p:grpSp>
      <p:grpSp>
        <p:nvGrpSpPr>
          <p:cNvPr id="95" name="Group 94" descr="Access: Identity and Access Management">
            <a:extLst>
              <a:ext uri="{FF2B5EF4-FFF2-40B4-BE49-F238E27FC236}">
                <a16:creationId xmlns:a16="http://schemas.microsoft.com/office/drawing/2014/main" id="{28C98DB3-3CFD-481A-93A9-04A67455160D}"/>
              </a:ext>
            </a:extLst>
          </p:cNvPr>
          <p:cNvGrpSpPr/>
          <p:nvPr/>
        </p:nvGrpSpPr>
        <p:grpSpPr>
          <a:xfrm>
            <a:off x="9015663" y="1246733"/>
            <a:ext cx="2627697" cy="1463040"/>
            <a:chOff x="6893418" y="1360877"/>
            <a:chExt cx="2057400" cy="1309591"/>
          </a:xfrm>
          <a:solidFill>
            <a:srgbClr val="2C7BBA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EC9D6A3-FF3B-4E67-92E4-A3F9C42DC2BD}"/>
                </a:ext>
              </a:extLst>
            </p:cNvPr>
            <p:cNvSpPr/>
            <p:nvPr/>
          </p:nvSpPr>
          <p:spPr>
            <a:xfrm>
              <a:off x="68934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ACCESS</a:t>
              </a:r>
            </a:p>
          </p:txBody>
        </p:sp>
        <p:sp>
          <p:nvSpPr>
            <p:cNvPr id="106" name="Rectangle 105" descr="Identity and Access Management: Identity and Access Management &#10;&#10;">
              <a:extLst>
                <a:ext uri="{FF2B5EF4-FFF2-40B4-BE49-F238E27FC236}">
                  <a16:creationId xmlns:a16="http://schemas.microsoft.com/office/drawing/2014/main" id="{BA55120D-6212-4EF2-9BB5-986F6E9566F4}"/>
                </a:ext>
              </a:extLst>
            </p:cNvPr>
            <p:cNvSpPr/>
            <p:nvPr/>
          </p:nvSpPr>
          <p:spPr>
            <a:xfrm>
              <a:off x="72744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Identity and Access Management </a:t>
              </a:r>
            </a:p>
          </p:txBody>
        </p:sp>
      </p:grpSp>
      <p:grpSp>
        <p:nvGrpSpPr>
          <p:cNvPr id="85" name="Group 84" descr="Situation: Situational Awareness&#10;">
            <a:extLst>
              <a:ext uri="{FF2B5EF4-FFF2-40B4-BE49-F238E27FC236}">
                <a16:creationId xmlns:a16="http://schemas.microsoft.com/office/drawing/2014/main" id="{AB61BB46-B000-42EB-8C5A-15BF8D175948}"/>
              </a:ext>
            </a:extLst>
          </p:cNvPr>
          <p:cNvGrpSpPr/>
          <p:nvPr/>
        </p:nvGrpSpPr>
        <p:grpSpPr>
          <a:xfrm>
            <a:off x="548641" y="2907570"/>
            <a:ext cx="2627697" cy="1633712"/>
            <a:chOff x="264018" y="3048000"/>
            <a:chExt cx="2057400" cy="1410493"/>
          </a:xfrm>
          <a:solidFill>
            <a:srgbClr val="2C7BBA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FB4D35-8803-4E0F-B6BF-565F18B2F440}"/>
                </a:ext>
              </a:extLst>
            </p:cNvPr>
            <p:cNvSpPr/>
            <p:nvPr/>
          </p:nvSpPr>
          <p:spPr>
            <a:xfrm>
              <a:off x="2640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SITUATION</a:t>
              </a:r>
            </a:p>
          </p:txBody>
        </p:sp>
        <p:sp>
          <p:nvSpPr>
            <p:cNvPr id="87" name="Rectangle 86" descr="Situational Awareness: Situational Awareness&#10;&#10;">
              <a:extLst>
                <a:ext uri="{FF2B5EF4-FFF2-40B4-BE49-F238E27FC236}">
                  <a16:creationId xmlns:a16="http://schemas.microsoft.com/office/drawing/2014/main" id="{48FBA3FC-6797-43A2-8900-87D276E747DC}"/>
                </a:ext>
              </a:extLst>
            </p:cNvPr>
            <p:cNvSpPr/>
            <p:nvPr/>
          </p:nvSpPr>
          <p:spPr>
            <a:xfrm>
              <a:off x="645018" y="3048001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Situational Awareness</a:t>
              </a:r>
            </a:p>
          </p:txBody>
        </p:sp>
      </p:grpSp>
      <p:grpSp>
        <p:nvGrpSpPr>
          <p:cNvPr id="83" name="Group 82" descr="Response: Event and Incident Response, Continuity of Operations&#10;">
            <a:extLst>
              <a:ext uri="{FF2B5EF4-FFF2-40B4-BE49-F238E27FC236}">
                <a16:creationId xmlns:a16="http://schemas.microsoft.com/office/drawing/2014/main" id="{6F4B8FB1-AFA2-4CD7-A709-CBA95E732761}"/>
              </a:ext>
            </a:extLst>
          </p:cNvPr>
          <p:cNvGrpSpPr/>
          <p:nvPr/>
        </p:nvGrpSpPr>
        <p:grpSpPr>
          <a:xfrm>
            <a:off x="3370981" y="2897832"/>
            <a:ext cx="2627697" cy="1633709"/>
            <a:chOff x="4683618" y="3048000"/>
            <a:chExt cx="2057400" cy="1410492"/>
          </a:xfrm>
          <a:solidFill>
            <a:srgbClr val="2C7BBA"/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C0336B0-1E84-40CC-984D-BE2C470C908B}"/>
                </a:ext>
              </a:extLst>
            </p:cNvPr>
            <p:cNvSpPr/>
            <p:nvPr/>
          </p:nvSpPr>
          <p:spPr>
            <a:xfrm>
              <a:off x="46836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RESPONSE</a:t>
              </a:r>
            </a:p>
          </p:txBody>
        </p:sp>
        <p:sp>
          <p:nvSpPr>
            <p:cNvPr id="91" name="Rectangle 90" descr="Response: Event and Incident Response, Continuity of Operations&#10;">
              <a:extLst>
                <a:ext uri="{FF2B5EF4-FFF2-40B4-BE49-F238E27FC236}">
                  <a16:creationId xmlns:a16="http://schemas.microsoft.com/office/drawing/2014/main" id="{276807C7-9D05-486E-BACA-545FFAA7D03E}"/>
                </a:ext>
              </a:extLst>
            </p:cNvPr>
            <p:cNvSpPr/>
            <p:nvPr/>
          </p:nvSpPr>
          <p:spPr>
            <a:xfrm>
              <a:off x="50646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Event and Incident Response, Continuity of Operations</a:t>
              </a:r>
            </a:p>
          </p:txBody>
        </p:sp>
      </p:grpSp>
      <p:grpSp>
        <p:nvGrpSpPr>
          <p:cNvPr id="84" name="Group 83" descr="Third-Parties: Third-Party Risk Management &#10;">
            <a:extLst>
              <a:ext uri="{FF2B5EF4-FFF2-40B4-BE49-F238E27FC236}">
                <a16:creationId xmlns:a16="http://schemas.microsoft.com/office/drawing/2014/main" id="{E8B9144C-046F-4207-90A1-5755927E549C}"/>
              </a:ext>
            </a:extLst>
          </p:cNvPr>
          <p:cNvGrpSpPr/>
          <p:nvPr/>
        </p:nvGrpSpPr>
        <p:grpSpPr>
          <a:xfrm>
            <a:off x="6193322" y="2897833"/>
            <a:ext cx="2627697" cy="1633711"/>
            <a:chOff x="2473818" y="3048000"/>
            <a:chExt cx="2057400" cy="1410492"/>
          </a:xfrm>
          <a:solidFill>
            <a:srgbClr val="2C7BBA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CA7843-1435-47CC-A894-41569E719F50}"/>
                </a:ext>
              </a:extLst>
            </p:cNvPr>
            <p:cNvSpPr/>
            <p:nvPr/>
          </p:nvSpPr>
          <p:spPr>
            <a:xfrm>
              <a:off x="24738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600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THIRD-PARTIES</a:t>
              </a:r>
              <a:endParaRPr lang="en-US" sz="1733" b="1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89" name="Rectangle 88" descr="Third-Party Risk Management &#10;">
              <a:extLst>
                <a:ext uri="{FF2B5EF4-FFF2-40B4-BE49-F238E27FC236}">
                  <a16:creationId xmlns:a16="http://schemas.microsoft.com/office/drawing/2014/main" id="{0548DD68-F882-472E-AAE1-677182CB3DD3}"/>
                </a:ext>
              </a:extLst>
            </p:cNvPr>
            <p:cNvSpPr/>
            <p:nvPr/>
          </p:nvSpPr>
          <p:spPr>
            <a:xfrm>
              <a:off x="28548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Third-Party Risk Management </a:t>
              </a:r>
            </a:p>
          </p:txBody>
        </p:sp>
      </p:grpSp>
      <p:grpSp>
        <p:nvGrpSpPr>
          <p:cNvPr id="76" name="Group 75" descr="Workforce: Workforce Management&#10;">
            <a:extLst>
              <a:ext uri="{FF2B5EF4-FFF2-40B4-BE49-F238E27FC236}">
                <a16:creationId xmlns:a16="http://schemas.microsoft.com/office/drawing/2014/main" id="{0229FB4A-FD40-4180-8685-F0735D078199}"/>
              </a:ext>
            </a:extLst>
          </p:cNvPr>
          <p:cNvGrpSpPr/>
          <p:nvPr/>
        </p:nvGrpSpPr>
        <p:grpSpPr>
          <a:xfrm>
            <a:off x="9015663" y="2889205"/>
            <a:ext cx="2627697" cy="1633712"/>
            <a:chOff x="2473818" y="4800601"/>
            <a:chExt cx="1970773" cy="1544412"/>
          </a:xfrm>
          <a:solidFill>
            <a:srgbClr val="2C7BBA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50A1F97-1282-4F21-A182-4A8183208453}"/>
                </a:ext>
              </a:extLst>
            </p:cNvPr>
            <p:cNvSpPr/>
            <p:nvPr/>
          </p:nvSpPr>
          <p:spPr>
            <a:xfrm>
              <a:off x="2473818" y="4800601"/>
              <a:ext cx="1970773" cy="154441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WORKFORCE</a:t>
              </a:r>
            </a:p>
          </p:txBody>
        </p:sp>
        <p:sp>
          <p:nvSpPr>
            <p:cNvPr id="78" name="Rectangle 77" descr="Workforce Management&#10;">
              <a:extLst>
                <a:ext uri="{FF2B5EF4-FFF2-40B4-BE49-F238E27FC236}">
                  <a16:creationId xmlns:a16="http://schemas.microsoft.com/office/drawing/2014/main" id="{76D46B5E-4797-4500-8159-A8360005C273}"/>
                </a:ext>
              </a:extLst>
            </p:cNvPr>
            <p:cNvSpPr/>
            <p:nvPr/>
          </p:nvSpPr>
          <p:spPr>
            <a:xfrm>
              <a:off x="2854818" y="4800601"/>
              <a:ext cx="1589773" cy="15444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Workforce Management</a:t>
              </a:r>
            </a:p>
          </p:txBody>
        </p:sp>
      </p:grpSp>
      <p:grpSp>
        <p:nvGrpSpPr>
          <p:cNvPr id="82" name="Group 81" descr="Architecture: Cybersecurity Architecture &#10;">
            <a:extLst>
              <a:ext uri="{FF2B5EF4-FFF2-40B4-BE49-F238E27FC236}">
                <a16:creationId xmlns:a16="http://schemas.microsoft.com/office/drawing/2014/main" id="{68CCD8C3-B72F-4145-A7EF-B0E323805E0C}"/>
              </a:ext>
            </a:extLst>
          </p:cNvPr>
          <p:cNvGrpSpPr/>
          <p:nvPr/>
        </p:nvGrpSpPr>
        <p:grpSpPr>
          <a:xfrm>
            <a:off x="548641" y="4739079"/>
            <a:ext cx="2627697" cy="1633711"/>
            <a:chOff x="6893418" y="3048000"/>
            <a:chExt cx="2057400" cy="1410492"/>
          </a:xfrm>
          <a:solidFill>
            <a:srgbClr val="2C7BBA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0E6F22-F9E0-4BA0-A86E-DED0DA1056BC}"/>
                </a:ext>
              </a:extLst>
            </p:cNvPr>
            <p:cNvSpPr/>
            <p:nvPr/>
          </p:nvSpPr>
          <p:spPr>
            <a:xfrm>
              <a:off x="68934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600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ARCHITECTURE</a:t>
              </a:r>
            </a:p>
          </p:txBody>
        </p:sp>
        <p:sp>
          <p:nvSpPr>
            <p:cNvPr id="93" name="Rectangle 92" descr="Cybersecurity Architecture &#10;">
              <a:extLst>
                <a:ext uri="{FF2B5EF4-FFF2-40B4-BE49-F238E27FC236}">
                  <a16:creationId xmlns:a16="http://schemas.microsoft.com/office/drawing/2014/main" id="{A4BD1255-EDA6-40F3-8CBB-CCD0130FF579}"/>
                </a:ext>
              </a:extLst>
            </p:cNvPr>
            <p:cNvSpPr/>
            <p:nvPr/>
          </p:nvSpPr>
          <p:spPr>
            <a:xfrm>
              <a:off x="72744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Cybersecurity Architecture </a:t>
              </a:r>
            </a:p>
          </p:txBody>
        </p:sp>
      </p:grpSp>
      <p:grpSp>
        <p:nvGrpSpPr>
          <p:cNvPr id="75" name="Group 74" descr="Program: Cybersecurity Program Management&#10;">
            <a:extLst>
              <a:ext uri="{FF2B5EF4-FFF2-40B4-BE49-F238E27FC236}">
                <a16:creationId xmlns:a16="http://schemas.microsoft.com/office/drawing/2014/main" id="{FD0C515D-13B6-41FA-94F8-745C12B5FAEB}"/>
              </a:ext>
            </a:extLst>
          </p:cNvPr>
          <p:cNvGrpSpPr/>
          <p:nvPr/>
        </p:nvGrpSpPr>
        <p:grpSpPr>
          <a:xfrm>
            <a:off x="3370982" y="4719607"/>
            <a:ext cx="2627697" cy="1633711"/>
            <a:chOff x="4590574" y="4800600"/>
            <a:chExt cx="1970773" cy="1544411"/>
          </a:xfrm>
          <a:solidFill>
            <a:srgbClr val="2C7BBA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15BCFF9-13BB-40BE-817D-4795453ACB0D}"/>
                </a:ext>
              </a:extLst>
            </p:cNvPr>
            <p:cNvSpPr/>
            <p:nvPr/>
          </p:nvSpPr>
          <p:spPr>
            <a:xfrm>
              <a:off x="4590574" y="4800600"/>
              <a:ext cx="1970773" cy="1544411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PROGRAM</a:t>
              </a:r>
            </a:p>
          </p:txBody>
        </p:sp>
        <p:sp>
          <p:nvSpPr>
            <p:cNvPr id="80" name="Rectangle 79" descr="Cybersecurity Program Management&#10;">
              <a:extLst>
                <a:ext uri="{FF2B5EF4-FFF2-40B4-BE49-F238E27FC236}">
                  <a16:creationId xmlns:a16="http://schemas.microsoft.com/office/drawing/2014/main" id="{A4554665-449F-40F5-86EE-85E119506FC0}"/>
                </a:ext>
              </a:extLst>
            </p:cNvPr>
            <p:cNvSpPr/>
            <p:nvPr/>
          </p:nvSpPr>
          <p:spPr>
            <a:xfrm>
              <a:off x="4955532" y="4800600"/>
              <a:ext cx="1605815" cy="154441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Cybersecurity Program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15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5E84-55DD-DE4A-BEAC-51847A3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Model Structure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F89BC8-91A0-F817-3A38-6E4D8454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7</a:t>
            </a:fld>
            <a:r>
              <a:rPr lang="en-US" dirty="0"/>
              <a:t> -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EC447B-5187-1686-8FC3-7D26AC9D0A94}"/>
              </a:ext>
            </a:extLst>
          </p:cNvPr>
          <p:cNvGrpSpPr/>
          <p:nvPr/>
        </p:nvGrpSpPr>
        <p:grpSpPr>
          <a:xfrm>
            <a:off x="1450798" y="1891456"/>
            <a:ext cx="9290405" cy="3815984"/>
            <a:chOff x="1450798" y="1403029"/>
            <a:chExt cx="9290405" cy="381598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0CC575-6FE9-DB37-0F04-A4C5AE700064}"/>
                </a:ext>
              </a:extLst>
            </p:cNvPr>
            <p:cNvSpPr txBox="1"/>
            <p:nvPr/>
          </p:nvSpPr>
          <p:spPr>
            <a:xfrm>
              <a:off x="3604577" y="1976307"/>
              <a:ext cx="2165131" cy="24173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rm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Model contains 10 domains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33E023-6B7E-1524-2062-31F9D76C10FD}"/>
                </a:ext>
              </a:extLst>
            </p:cNvPr>
            <p:cNvSpPr txBox="1"/>
            <p:nvPr/>
          </p:nvSpPr>
          <p:spPr>
            <a:xfrm>
              <a:off x="5701737" y="2375971"/>
              <a:ext cx="4632727" cy="3651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Multiple approach objectives in each domain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Unique to each domain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C415CE-53FD-2FC9-78E7-BE149CE5384A}"/>
                </a:ext>
              </a:extLst>
            </p:cNvPr>
            <p:cNvSpPr txBox="1"/>
            <p:nvPr/>
          </p:nvSpPr>
          <p:spPr>
            <a:xfrm>
              <a:off x="5712401" y="4050609"/>
              <a:ext cx="1965434" cy="3651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One per domain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Similar in each domain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6621BA-CFD1-8365-F32F-71F6609779FA}"/>
                </a:ext>
              </a:extLst>
            </p:cNvPr>
            <p:cNvSpPr txBox="1"/>
            <p:nvPr/>
          </p:nvSpPr>
          <p:spPr>
            <a:xfrm>
              <a:off x="6940381" y="3067649"/>
              <a:ext cx="3394083" cy="59432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Approach objectives are supported by a progression of practices that are unique to the domain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1191D8-681C-4C97-F133-AC254749A725}"/>
                </a:ext>
              </a:extLst>
            </p:cNvPr>
            <p:cNvSpPr txBox="1"/>
            <p:nvPr/>
          </p:nvSpPr>
          <p:spPr>
            <a:xfrm>
              <a:off x="6940381" y="4539721"/>
              <a:ext cx="3800822" cy="67210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Each management objective is supported by a progression of practices that are similar in each domain and describe institutionalization activities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FE5939-0050-480B-DC1C-26BAEF2EF6E4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H="1">
              <a:off x="2450330" y="2261691"/>
              <a:ext cx="1" cy="192024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62A674-93B4-3DE3-A42A-C640911E6243}"/>
                </a:ext>
              </a:extLst>
            </p:cNvPr>
            <p:cNvSpPr/>
            <p:nvPr/>
          </p:nvSpPr>
          <p:spPr>
            <a:xfrm>
              <a:off x="1683668" y="1751652"/>
              <a:ext cx="515129" cy="346472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509BB1F-5386-8FB2-B7FA-CCED47FDE29A}"/>
                </a:ext>
              </a:extLst>
            </p:cNvPr>
            <p:cNvSpPr/>
            <p:nvPr/>
          </p:nvSpPr>
          <p:spPr>
            <a:xfrm>
              <a:off x="2450331" y="2261691"/>
              <a:ext cx="614268" cy="301876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D26E0712-A600-2050-BB6C-9FDC636FE6AE}"/>
                </a:ext>
              </a:extLst>
            </p:cNvPr>
            <p:cNvSpPr/>
            <p:nvPr/>
          </p:nvSpPr>
          <p:spPr>
            <a:xfrm>
              <a:off x="2451173" y="3959964"/>
              <a:ext cx="603504" cy="301876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A434904-E00A-816C-9AB1-AE2A44734E1E}"/>
                </a:ext>
              </a:extLst>
            </p:cNvPr>
            <p:cNvGrpSpPr/>
            <p:nvPr/>
          </p:nvGrpSpPr>
          <p:grpSpPr>
            <a:xfrm>
              <a:off x="1450798" y="1403029"/>
              <a:ext cx="1316594" cy="457200"/>
              <a:chOff x="705222" y="1403029"/>
              <a:chExt cx="1316594" cy="4572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9B83739-2130-AB90-60CF-7F9251814042}"/>
                  </a:ext>
                </a:extLst>
              </p:cNvPr>
              <p:cNvGrpSpPr/>
              <p:nvPr/>
            </p:nvGrpSpPr>
            <p:grpSpPr>
              <a:xfrm>
                <a:off x="705222" y="1414604"/>
                <a:ext cx="1316594" cy="346472"/>
                <a:chOff x="671642" y="1404818"/>
                <a:chExt cx="1737360" cy="457200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3EED7FF7-461B-AEE3-DE66-1FCF6A87B405}"/>
                    </a:ext>
                  </a:extLst>
                </p:cNvPr>
                <p:cNvSpPr/>
                <p:nvPr/>
              </p:nvSpPr>
              <p:spPr>
                <a:xfrm>
                  <a:off x="671642" y="1404818"/>
                  <a:ext cx="1737360" cy="457200"/>
                </a:xfrm>
                <a:prstGeom prst="round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0" rIns="0" bIns="0" rtlCol="0" anchor="ctr"/>
                <a:lstStyle/>
                <a:p>
                  <a:endParaRPr lang="en-US" sz="24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929635C-B72F-5689-270D-B618DA34AE1D}"/>
                    </a:ext>
                  </a:extLst>
                </p:cNvPr>
                <p:cNvSpPr/>
                <p:nvPr/>
              </p:nvSpPr>
              <p:spPr>
                <a:xfrm>
                  <a:off x="671642" y="1404818"/>
                  <a:ext cx="281553" cy="45720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35B-3C50-C6AA-7710-3B21502B8A7A}"/>
                  </a:ext>
                </a:extLst>
              </p:cNvPr>
              <p:cNvSpPr txBox="1"/>
              <p:nvPr/>
            </p:nvSpPr>
            <p:spPr>
              <a:xfrm>
                <a:off x="848446" y="1403029"/>
                <a:ext cx="1030147" cy="4572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Franklin Gothic Demi" panose="020B0603020102020204" pitchFamily="34" charset="0"/>
                  </a:rPr>
                  <a:t>Model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08A974-E071-8E16-40A3-EECC0DA005DB}"/>
                </a:ext>
              </a:extLst>
            </p:cNvPr>
            <p:cNvGrpSpPr/>
            <p:nvPr/>
          </p:nvGrpSpPr>
          <p:grpSpPr>
            <a:xfrm>
              <a:off x="2198797" y="1906600"/>
              <a:ext cx="1316594" cy="441198"/>
              <a:chOff x="1596444" y="2064005"/>
              <a:chExt cx="1316594" cy="44119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080AFF7-86D6-8047-6106-62FBEDA6EF7B}"/>
                  </a:ext>
                </a:extLst>
              </p:cNvPr>
              <p:cNvGrpSpPr/>
              <p:nvPr/>
            </p:nvGrpSpPr>
            <p:grpSpPr>
              <a:xfrm>
                <a:off x="1596444" y="2082728"/>
                <a:ext cx="1316594" cy="346472"/>
                <a:chOff x="671642" y="2203604"/>
                <a:chExt cx="1737360" cy="457200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2008E46-BD0E-017C-E1AB-37E55792FB47}"/>
                    </a:ext>
                  </a:extLst>
                </p:cNvPr>
                <p:cNvSpPr/>
                <p:nvPr/>
              </p:nvSpPr>
              <p:spPr>
                <a:xfrm>
                  <a:off x="671642" y="2203604"/>
                  <a:ext cx="1737360" cy="457200"/>
                </a:xfrm>
                <a:prstGeom prst="roundRect">
                  <a:avLst/>
                </a:prstGeom>
                <a:solidFill>
                  <a:srgbClr val="1616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0" rIns="0" bIns="0" rtlCol="0" anchor="ctr"/>
                <a:lstStyle/>
                <a:p>
                  <a:endParaRPr lang="en-US" sz="24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E089D37-3A7D-F26C-8483-B5C773177B44}"/>
                    </a:ext>
                  </a:extLst>
                </p:cNvPr>
                <p:cNvSpPr/>
                <p:nvPr/>
              </p:nvSpPr>
              <p:spPr>
                <a:xfrm>
                  <a:off x="671642" y="2203604"/>
                  <a:ext cx="281553" cy="45720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7FE6B-3F9C-B50F-28AC-6E1B5BB82280}"/>
                  </a:ext>
                </a:extLst>
              </p:cNvPr>
              <p:cNvSpPr txBox="1"/>
              <p:nvPr/>
            </p:nvSpPr>
            <p:spPr>
              <a:xfrm>
                <a:off x="1634612" y="2064005"/>
                <a:ext cx="1240258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Franklin Gothic Demi" panose="020B0603020102020204" pitchFamily="34" charset="0"/>
                  </a:rPr>
                  <a:t>Domain</a:t>
                </a:r>
              </a:p>
            </p:txBody>
          </p:sp>
        </p:grp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FCB1397B-C3E1-C4A0-9038-D866B53485CF}"/>
                </a:ext>
              </a:extLst>
            </p:cNvPr>
            <p:cNvSpPr/>
            <p:nvPr/>
          </p:nvSpPr>
          <p:spPr>
            <a:xfrm>
              <a:off x="4307785" y="3595750"/>
              <a:ext cx="614268" cy="113245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4D128EA4-4426-B789-84BB-B5D8B0DB9FE4}"/>
                </a:ext>
              </a:extLst>
            </p:cNvPr>
            <p:cNvSpPr/>
            <p:nvPr/>
          </p:nvSpPr>
          <p:spPr>
            <a:xfrm>
              <a:off x="4307785" y="3154723"/>
              <a:ext cx="614268" cy="214189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FA64867D-25FF-C63E-988D-7E2532032A8C}"/>
                </a:ext>
              </a:extLst>
            </p:cNvPr>
            <p:cNvSpPr/>
            <p:nvPr/>
          </p:nvSpPr>
          <p:spPr>
            <a:xfrm>
              <a:off x="4307785" y="2713695"/>
              <a:ext cx="614268" cy="320149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76B2D6-4CF9-DD7B-BF38-8B760471D201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H="1">
              <a:off x="4307784" y="2713695"/>
              <a:ext cx="1" cy="914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9FD3C3E-229C-0802-845D-A8662BC9ED0A}"/>
                </a:ext>
              </a:extLst>
            </p:cNvPr>
            <p:cNvGrpSpPr/>
            <p:nvPr/>
          </p:nvGrpSpPr>
          <p:grpSpPr>
            <a:xfrm>
              <a:off x="2913832" y="2395222"/>
              <a:ext cx="2794155" cy="441198"/>
              <a:chOff x="2591459" y="2720828"/>
              <a:chExt cx="2794155" cy="4411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6526C59-5AF8-E7A9-8599-BF16E041BD1F}"/>
                  </a:ext>
                </a:extLst>
              </p:cNvPr>
              <p:cNvSpPr/>
              <p:nvPr/>
            </p:nvSpPr>
            <p:spPr>
              <a:xfrm>
                <a:off x="2741235" y="2761638"/>
                <a:ext cx="2494602" cy="27717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29768" tIns="0" rIns="0" bIns="0" rtlCol="0" anchor="ctr"/>
              <a:lstStyle/>
              <a:p>
                <a:pPr>
                  <a:lnSpc>
                    <a:spcPts val="2200"/>
                  </a:lnSpc>
                </a:pPr>
                <a:endParaRPr lang="en-US" sz="2000" dirty="0"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A10610-E985-3A8E-229E-8F8668BED47C}"/>
                  </a:ext>
                </a:extLst>
              </p:cNvPr>
              <p:cNvSpPr/>
              <p:nvPr/>
            </p:nvSpPr>
            <p:spPr>
              <a:xfrm>
                <a:off x="2741237" y="2761638"/>
                <a:ext cx="213365" cy="277178"/>
              </a:xfrm>
              <a:custGeom>
                <a:avLst/>
                <a:gdLst>
                  <a:gd name="connsiteX0" fmla="*/ 76202 w 281553"/>
                  <a:gd name="connsiteY0" fmla="*/ 0 h 457200"/>
                  <a:gd name="connsiteX1" fmla="*/ 129416 w 281553"/>
                  <a:gd name="connsiteY1" fmla="*/ 0 h 457200"/>
                  <a:gd name="connsiteX2" fmla="*/ 219898 w 281553"/>
                  <a:gd name="connsiteY2" fmla="*/ 0 h 457200"/>
                  <a:gd name="connsiteX3" fmla="*/ 281553 w 281553"/>
                  <a:gd name="connsiteY3" fmla="*/ 0 h 457200"/>
                  <a:gd name="connsiteX4" fmla="*/ 281553 w 281553"/>
                  <a:gd name="connsiteY4" fmla="*/ 457200 h 457200"/>
                  <a:gd name="connsiteX5" fmla="*/ 219898 w 281553"/>
                  <a:gd name="connsiteY5" fmla="*/ 457200 h 457200"/>
                  <a:gd name="connsiteX6" fmla="*/ 129416 w 281553"/>
                  <a:gd name="connsiteY6" fmla="*/ 457200 h 457200"/>
                  <a:gd name="connsiteX7" fmla="*/ 76202 w 281553"/>
                  <a:gd name="connsiteY7" fmla="*/ 457200 h 457200"/>
                  <a:gd name="connsiteX8" fmla="*/ 0 w 281553"/>
                  <a:gd name="connsiteY8" fmla="*/ 380998 h 457200"/>
                  <a:gd name="connsiteX9" fmla="*/ 0 w 281553"/>
                  <a:gd name="connsiteY9" fmla="*/ 76202 h 457200"/>
                  <a:gd name="connsiteX10" fmla="*/ 76202 w 281553"/>
                  <a:gd name="connsiteY10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553" h="457200">
                    <a:moveTo>
                      <a:pt x="76202" y="0"/>
                    </a:moveTo>
                    <a:lnTo>
                      <a:pt x="129416" y="0"/>
                    </a:lnTo>
                    <a:lnTo>
                      <a:pt x="219898" y="0"/>
                    </a:lnTo>
                    <a:lnTo>
                      <a:pt x="281553" y="0"/>
                    </a:lnTo>
                    <a:lnTo>
                      <a:pt x="281553" y="457200"/>
                    </a:lnTo>
                    <a:lnTo>
                      <a:pt x="219898" y="457200"/>
                    </a:lnTo>
                    <a:lnTo>
                      <a:pt x="129416" y="457200"/>
                    </a:lnTo>
                    <a:lnTo>
                      <a:pt x="76202" y="457200"/>
                    </a:lnTo>
                    <a:cubicBezTo>
                      <a:pt x="34117" y="457200"/>
                      <a:pt x="0" y="423083"/>
                      <a:pt x="0" y="380998"/>
                    </a:cubicBezTo>
                    <a:lnTo>
                      <a:pt x="0" y="76202"/>
                    </a:lnTo>
                    <a:cubicBezTo>
                      <a:pt x="0" y="34117"/>
                      <a:pt x="34117" y="0"/>
                      <a:pt x="762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21231-CEFB-606A-2590-791ECB2202A9}"/>
                  </a:ext>
                </a:extLst>
              </p:cNvPr>
              <p:cNvSpPr txBox="1"/>
              <p:nvPr/>
            </p:nvSpPr>
            <p:spPr>
              <a:xfrm>
                <a:off x="2591459" y="2720828"/>
                <a:ext cx="2794155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Approach Objectives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4AF98EF-0CBF-4D06-275F-EE6F95FD8EF5}"/>
                </a:ext>
              </a:extLst>
            </p:cNvPr>
            <p:cNvGrpSpPr/>
            <p:nvPr/>
          </p:nvGrpSpPr>
          <p:grpSpPr>
            <a:xfrm>
              <a:off x="4775249" y="2872564"/>
              <a:ext cx="2165132" cy="1020235"/>
              <a:chOff x="4600375" y="3308550"/>
              <a:chExt cx="2165132" cy="102023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72627E5-F098-5630-24D3-712877ABAE92}"/>
                  </a:ext>
                </a:extLst>
              </p:cNvPr>
              <p:cNvGrpSpPr/>
              <p:nvPr/>
            </p:nvGrpSpPr>
            <p:grpSpPr>
              <a:xfrm>
                <a:off x="4747466" y="3346113"/>
                <a:ext cx="1870950" cy="911134"/>
                <a:chOff x="3831403" y="3324730"/>
                <a:chExt cx="2468880" cy="120232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1740AD3-D8E2-27D2-E615-9A306B44FB28}"/>
                    </a:ext>
                  </a:extLst>
                </p:cNvPr>
                <p:cNvGrpSpPr/>
                <p:nvPr/>
              </p:nvGrpSpPr>
              <p:grpSpPr>
                <a:xfrm>
                  <a:off x="3831403" y="3324730"/>
                  <a:ext cx="2468880" cy="320040"/>
                  <a:chOff x="671641" y="4337203"/>
                  <a:chExt cx="2468880" cy="320040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DB757AD7-2584-AA93-41A7-14DF47E62F35}"/>
                      </a:ext>
                    </a:extLst>
                  </p:cNvPr>
                  <p:cNvSpPr/>
                  <p:nvPr/>
                </p:nvSpPr>
                <p:spPr>
                  <a:xfrm>
                    <a:off x="671641" y="4337203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9D76DC7D-CEC5-3360-2B13-25D26D90958B}"/>
                      </a:ext>
                    </a:extLst>
                  </p:cNvPr>
                  <p:cNvSpPr/>
                  <p:nvPr/>
                </p:nvSpPr>
                <p:spPr>
                  <a:xfrm>
                    <a:off x="671642" y="4337203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25B12AB-3D83-9AF6-CD0C-233314688069}"/>
                    </a:ext>
                  </a:extLst>
                </p:cNvPr>
                <p:cNvGrpSpPr/>
                <p:nvPr/>
              </p:nvGrpSpPr>
              <p:grpSpPr>
                <a:xfrm>
                  <a:off x="3831403" y="3765870"/>
                  <a:ext cx="2468880" cy="320040"/>
                  <a:chOff x="671641" y="5100189"/>
                  <a:chExt cx="2468880" cy="320040"/>
                </a:xfrm>
              </p:grpSpPr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F48C771F-C4D0-F8D4-0F26-1AE299DF40BE}"/>
                      </a:ext>
                    </a:extLst>
                  </p:cNvPr>
                  <p:cNvSpPr/>
                  <p:nvPr/>
                </p:nvSpPr>
                <p:spPr>
                  <a:xfrm>
                    <a:off x="671641" y="5100189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6B849526-F441-5D2D-F2F1-CE749A8181E4}"/>
                      </a:ext>
                    </a:extLst>
                  </p:cNvPr>
                  <p:cNvSpPr/>
                  <p:nvPr/>
                </p:nvSpPr>
                <p:spPr>
                  <a:xfrm>
                    <a:off x="671642" y="5100189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020D39A-DF07-25AA-95D0-733EA0757981}"/>
                    </a:ext>
                  </a:extLst>
                </p:cNvPr>
                <p:cNvGrpSpPr/>
                <p:nvPr/>
              </p:nvGrpSpPr>
              <p:grpSpPr>
                <a:xfrm>
                  <a:off x="3831403" y="4207010"/>
                  <a:ext cx="2468880" cy="320040"/>
                  <a:chOff x="671641" y="5713575"/>
                  <a:chExt cx="2468880" cy="320040"/>
                </a:xfrm>
              </p:grpSpPr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6BA2E3EC-38D1-62D9-CECF-8D0AA5C287A8}"/>
                      </a:ext>
                    </a:extLst>
                  </p:cNvPr>
                  <p:cNvSpPr/>
                  <p:nvPr/>
                </p:nvSpPr>
                <p:spPr>
                  <a:xfrm>
                    <a:off x="671641" y="5713575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E15B6A00-B620-B6D4-A7F3-EB946DFAEA77}"/>
                      </a:ext>
                    </a:extLst>
                  </p:cNvPr>
                  <p:cNvSpPr/>
                  <p:nvPr/>
                </p:nvSpPr>
                <p:spPr>
                  <a:xfrm>
                    <a:off x="671642" y="5713575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B54F6E-F604-1A06-D907-C634234B72FE}"/>
                  </a:ext>
                </a:extLst>
              </p:cNvPr>
              <p:cNvSpPr txBox="1"/>
              <p:nvPr/>
            </p:nvSpPr>
            <p:spPr>
              <a:xfrm>
                <a:off x="4600375" y="3308550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18666-4FE7-F3AF-A717-01DBE60EB332}"/>
                  </a:ext>
                </a:extLst>
              </p:cNvPr>
              <p:cNvSpPr txBox="1"/>
              <p:nvPr/>
            </p:nvSpPr>
            <p:spPr>
              <a:xfrm>
                <a:off x="4600375" y="3647007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C83248-96C5-B269-2C8A-0748BD650189}"/>
                  </a:ext>
                </a:extLst>
              </p:cNvPr>
              <p:cNvSpPr txBox="1"/>
              <p:nvPr/>
            </p:nvSpPr>
            <p:spPr>
              <a:xfrm>
                <a:off x="4600375" y="3981131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MIL3</a:t>
                </a:r>
              </a:p>
            </p:txBody>
          </p:sp>
        </p:grp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57E8EDE1-8AA7-9A9E-FEEC-D896FEEEBEC8}"/>
                </a:ext>
              </a:extLst>
            </p:cNvPr>
            <p:cNvSpPr/>
            <p:nvPr/>
          </p:nvSpPr>
          <p:spPr>
            <a:xfrm>
              <a:off x="4307785" y="4819978"/>
              <a:ext cx="614268" cy="202934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EC793022-DC3E-CD99-CC82-731CD4CE5B36}"/>
                </a:ext>
              </a:extLst>
            </p:cNvPr>
            <p:cNvSpPr/>
            <p:nvPr/>
          </p:nvSpPr>
          <p:spPr>
            <a:xfrm>
              <a:off x="4307785" y="4389409"/>
              <a:ext cx="614268" cy="321638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22EE7B-A99E-B985-3F0B-EE23ADAF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307784" y="4404349"/>
              <a:ext cx="1" cy="4688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4EA01CA-B2D7-EC27-1755-6F2CE0154361}"/>
                </a:ext>
              </a:extLst>
            </p:cNvPr>
            <p:cNvGrpSpPr/>
            <p:nvPr/>
          </p:nvGrpSpPr>
          <p:grpSpPr>
            <a:xfrm>
              <a:off x="2834775" y="4092173"/>
              <a:ext cx="2934933" cy="441198"/>
              <a:chOff x="2556263" y="4804029"/>
              <a:chExt cx="2934933" cy="44119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6292CDE-58A0-B51A-3266-C4EE03B0B6A2}"/>
                  </a:ext>
                </a:extLst>
              </p:cNvPr>
              <p:cNvGrpSpPr/>
              <p:nvPr/>
            </p:nvGrpSpPr>
            <p:grpSpPr>
              <a:xfrm>
                <a:off x="2776428" y="4842607"/>
                <a:ext cx="2494602" cy="277178"/>
                <a:chOff x="671641" y="3611990"/>
                <a:chExt cx="3291840" cy="365760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3E70E86-8A8A-F731-757C-A8A3D9EB64E3}"/>
                    </a:ext>
                  </a:extLst>
                </p:cNvPr>
                <p:cNvSpPr/>
                <p:nvPr/>
              </p:nvSpPr>
              <p:spPr>
                <a:xfrm>
                  <a:off x="671641" y="3611990"/>
                  <a:ext cx="3291840" cy="36576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29768" tIns="0" rIns="0" bIns="0" rtlCol="0" anchor="ctr"/>
                <a:lstStyle/>
                <a:p>
                  <a:pPr>
                    <a:lnSpc>
                      <a:spcPts val="2200"/>
                    </a:lnSpc>
                  </a:pPr>
                  <a:endParaRPr lang="en-US" sz="20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9D94FDC-BF71-888D-1BA4-AD102609A938}"/>
                    </a:ext>
                  </a:extLst>
                </p:cNvPr>
                <p:cNvSpPr/>
                <p:nvPr/>
              </p:nvSpPr>
              <p:spPr>
                <a:xfrm>
                  <a:off x="671642" y="3611990"/>
                  <a:ext cx="281553" cy="36576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FB1F4-1899-F9D1-0071-76E76CFEC015}"/>
                  </a:ext>
                </a:extLst>
              </p:cNvPr>
              <p:cNvSpPr txBox="1"/>
              <p:nvPr/>
            </p:nvSpPr>
            <p:spPr>
              <a:xfrm>
                <a:off x="2556263" y="4804029"/>
                <a:ext cx="2934933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Management Objectives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91D0BDD-2F11-9362-64F1-AD5E481FC981}"/>
                </a:ext>
              </a:extLst>
            </p:cNvPr>
            <p:cNvGrpSpPr/>
            <p:nvPr/>
          </p:nvGrpSpPr>
          <p:grpSpPr>
            <a:xfrm>
              <a:off x="4775249" y="4547549"/>
              <a:ext cx="2165132" cy="671464"/>
              <a:chOff x="4600375" y="5383125"/>
              <a:chExt cx="2165132" cy="67146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FECF6F8-DABE-1F9A-09EB-D46C8926A051}"/>
                  </a:ext>
                </a:extLst>
              </p:cNvPr>
              <p:cNvGrpSpPr/>
              <p:nvPr/>
            </p:nvGrpSpPr>
            <p:grpSpPr>
              <a:xfrm>
                <a:off x="4747466" y="5425033"/>
                <a:ext cx="1870950" cy="560910"/>
                <a:chOff x="3831403" y="5363435"/>
                <a:chExt cx="2468880" cy="74016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6E4347E-3DCD-A0D1-0024-5C7454A62175}"/>
                    </a:ext>
                  </a:extLst>
                </p:cNvPr>
                <p:cNvGrpSpPr/>
                <p:nvPr/>
              </p:nvGrpSpPr>
              <p:grpSpPr>
                <a:xfrm>
                  <a:off x="3831403" y="5363435"/>
                  <a:ext cx="2468880" cy="320048"/>
                  <a:chOff x="671641" y="5100181"/>
                  <a:chExt cx="2468880" cy="320048"/>
                </a:xfrm>
              </p:grpSpPr>
              <p:sp>
                <p:nvSpPr>
                  <p:cNvPr id="48" name="Rectangle: Rounded Corners 47">
                    <a:extLst>
                      <a:ext uri="{FF2B5EF4-FFF2-40B4-BE49-F238E27FC236}">
                        <a16:creationId xmlns:a16="http://schemas.microsoft.com/office/drawing/2014/main" id="{2B8F84EB-0316-04DA-FF1B-2D751DFE5C5A}"/>
                      </a:ext>
                    </a:extLst>
                  </p:cNvPr>
                  <p:cNvSpPr/>
                  <p:nvPr/>
                </p:nvSpPr>
                <p:spPr>
                  <a:xfrm>
                    <a:off x="671641" y="5100181"/>
                    <a:ext cx="2468880" cy="32003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0B2766DD-5900-571A-C77C-7C4DF4AF06FC}"/>
                      </a:ext>
                    </a:extLst>
                  </p:cNvPr>
                  <p:cNvSpPr/>
                  <p:nvPr/>
                </p:nvSpPr>
                <p:spPr>
                  <a:xfrm>
                    <a:off x="671642" y="5100189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D654D2B-7D62-4DF2-E4D6-C03ED9BCB920}"/>
                    </a:ext>
                  </a:extLst>
                </p:cNvPr>
                <p:cNvGrpSpPr/>
                <p:nvPr/>
              </p:nvGrpSpPr>
              <p:grpSpPr>
                <a:xfrm>
                  <a:off x="3831403" y="5783563"/>
                  <a:ext cx="2468880" cy="320040"/>
                  <a:chOff x="671641" y="5713575"/>
                  <a:chExt cx="2468880" cy="320040"/>
                </a:xfrm>
              </p:grpSpPr>
              <p:sp>
                <p:nvSpPr>
                  <p:cNvPr id="51" name="Rectangle: Rounded Corners 50">
                    <a:extLst>
                      <a:ext uri="{FF2B5EF4-FFF2-40B4-BE49-F238E27FC236}">
                        <a16:creationId xmlns:a16="http://schemas.microsoft.com/office/drawing/2014/main" id="{E2B43CB5-A5D0-1607-7ED5-BE65A1F3DB46}"/>
                      </a:ext>
                    </a:extLst>
                  </p:cNvPr>
                  <p:cNvSpPr/>
                  <p:nvPr/>
                </p:nvSpPr>
                <p:spPr>
                  <a:xfrm>
                    <a:off x="671641" y="5713575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17905540-D893-03A5-3D4B-EF75D066396A}"/>
                      </a:ext>
                    </a:extLst>
                  </p:cNvPr>
                  <p:cNvSpPr/>
                  <p:nvPr/>
                </p:nvSpPr>
                <p:spPr>
                  <a:xfrm>
                    <a:off x="671642" y="5713575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AA3FDD-EEF8-1E17-111F-E62DEB70AD18}"/>
                  </a:ext>
                </a:extLst>
              </p:cNvPr>
              <p:cNvSpPr txBox="1"/>
              <p:nvPr/>
            </p:nvSpPr>
            <p:spPr>
              <a:xfrm>
                <a:off x="4600375" y="5383125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9F881-3096-F91B-2927-ECA56DA0A10E}"/>
                  </a:ext>
                </a:extLst>
              </p:cNvPr>
              <p:cNvSpPr txBox="1"/>
              <p:nvPr/>
            </p:nvSpPr>
            <p:spPr>
              <a:xfrm>
                <a:off x="4600375" y="5706935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5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2FD5-F7F4-432D-4FD5-84E32A3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C2M2 Adoption by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54A8-7C68-7815-A646-8D3DED6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13" y="1573099"/>
            <a:ext cx="4297257" cy="422823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Since 2012, </a:t>
            </a:r>
            <a:r>
              <a:rPr lang="en-US" sz="2800" b="1" dirty="0">
                <a:solidFill>
                  <a:srgbClr val="33669A"/>
                </a:solidFill>
                <a:latin typeface="+mj-lt"/>
              </a:rPr>
              <a:t>DOE has responded to more than 2,400 requests</a:t>
            </a:r>
            <a:r>
              <a:rPr lang="en-US" sz="2800" dirty="0">
                <a:solidFill>
                  <a:srgbClr val="2C7ABA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for the C2M2 PDF-Based Self-Evaluation Tool from owners and operators in U.S. critical infrastructure sectors and from international partners.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1E87-2E7C-54D1-E897-B3A10B768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A832EBB2-C8C3-6346-899B-5AA7E42A487A}" type="slidenum">
              <a:rPr lang="en-US" smtClean="0"/>
              <a:pPr/>
              <a:t>8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9CBCE-7EB4-8E0C-7F55-5C6F604E3962}"/>
              </a:ext>
            </a:extLst>
          </p:cNvPr>
          <p:cNvSpPr/>
          <p:nvPr/>
        </p:nvSpPr>
        <p:spPr>
          <a:xfrm>
            <a:off x="5704117" y="1448108"/>
            <a:ext cx="5244097" cy="380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Franklin Gothic Demi" panose="020B0703020102020204" pitchFamily="34" charset="0"/>
              </a:rPr>
              <a:t>C2M2 Tool Requests By U.S. Sector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2EF5C-C45E-3995-19E4-D041D7083E29}"/>
              </a:ext>
            </a:extLst>
          </p:cNvPr>
          <p:cNvCxnSpPr>
            <a:cxnSpLocks/>
          </p:cNvCxnSpPr>
          <p:nvPr/>
        </p:nvCxnSpPr>
        <p:spPr>
          <a:xfrm>
            <a:off x="4939533" y="1600544"/>
            <a:ext cx="0" cy="4337846"/>
          </a:xfrm>
          <a:prstGeom prst="line">
            <a:avLst/>
          </a:prstGeom>
          <a:ln w="31750" cap="rnd">
            <a:solidFill>
              <a:srgbClr val="314C63"/>
            </a:solidFill>
            <a:prstDash val="sysDot"/>
            <a:rou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0F28C1A-B4D6-9831-68B1-76F0DA34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870" y="2085363"/>
            <a:ext cx="6277117" cy="38530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FE0280-40B7-689B-4629-7405CF64A71A}"/>
              </a:ext>
            </a:extLst>
          </p:cNvPr>
          <p:cNvSpPr txBox="1"/>
          <p:nvPr/>
        </p:nvSpPr>
        <p:spPr>
          <a:xfrm>
            <a:off x="5454870" y="5537393"/>
            <a:ext cx="1312405" cy="4914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i="1" dirty="0">
                <a:cs typeface="Segoe UI" panose="020B0502040204020203" pitchFamily="34" charset="0"/>
              </a:rPr>
              <a:t>Data current as of March 2023</a:t>
            </a:r>
          </a:p>
        </p:txBody>
      </p:sp>
    </p:spTree>
    <p:extLst>
      <p:ext uri="{BB962C8B-B14F-4D97-AF65-F5344CB8AC3E}">
        <p14:creationId xmlns:p14="http://schemas.microsoft.com/office/powerpoint/2010/main" val="119827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574-3DF0-B2B8-BB5F-0937B1AB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C2M2 Version 2.1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9B61-0F2E-BD3A-0DF8-E5AF0BEE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402834"/>
            <a:ext cx="10959988" cy="471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accent1"/>
                </a:solidFill>
                <a:latin typeface="+mj-lt"/>
              </a:rPr>
              <a:t>Visit </a:t>
            </a:r>
            <a:r>
              <a:rPr lang="en-US" sz="2300" dirty="0">
                <a:solidFill>
                  <a:schemeClr val="accent1"/>
                </a:solidFill>
                <a:latin typeface="Franklin Gothic Demi" panose="020B0703020102020204" pitchFamily="34" charset="0"/>
                <a:hlinkClick r:id="rId3"/>
              </a:rPr>
              <a:t>energy.gov/c2m2</a:t>
            </a:r>
            <a:r>
              <a:rPr lang="en-US" sz="23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, </a:t>
            </a:r>
            <a:r>
              <a:rPr lang="en-US" sz="2300" dirty="0">
                <a:solidFill>
                  <a:schemeClr val="accent1"/>
                </a:solidFill>
                <a:latin typeface="Franklin Gothic Demi" panose="020B0703020102020204" pitchFamily="34" charset="0"/>
                <a:hlinkClick r:id="rId4"/>
              </a:rPr>
              <a:t>c2m2.doe.gov</a:t>
            </a:r>
            <a:r>
              <a:rPr lang="en-US" sz="2300" dirty="0">
                <a:solidFill>
                  <a:schemeClr val="accent1"/>
                </a:solidFill>
                <a:latin typeface="+mj-lt"/>
              </a:rPr>
              <a:t>, or email </a:t>
            </a:r>
            <a:r>
              <a:rPr lang="en-US" sz="23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C2M2@hq.doe.gov</a:t>
            </a:r>
            <a:r>
              <a:rPr lang="en-US" sz="23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67B6-8BEC-4BA0-6721-14862FDF0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A832EBB2-C8C3-6346-899B-5AA7E42A487A}" type="slidenum">
              <a:rPr lang="en-US" smtClean="0"/>
              <a:pPr/>
              <a:t>9</a:t>
            </a:fld>
            <a:r>
              <a:rPr lang="en-US"/>
              <a:t> -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5A84B3-B84C-F3E4-12B1-342179A80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22581"/>
              </p:ext>
            </p:extLst>
          </p:nvPr>
        </p:nvGraphicFramePr>
        <p:xfrm>
          <a:off x="671642" y="2147784"/>
          <a:ext cx="10633416" cy="43102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2593">
                  <a:extLst>
                    <a:ext uri="{9D8B030D-6E8A-4147-A177-3AD203B41FA5}">
                      <a16:colId xmlns:a16="http://schemas.microsoft.com/office/drawing/2014/main" val="3779376212"/>
                    </a:ext>
                  </a:extLst>
                </a:gridCol>
                <a:gridCol w="7510823">
                  <a:extLst>
                    <a:ext uri="{9D8B030D-6E8A-4147-A177-3AD203B41FA5}">
                      <a16:colId xmlns:a16="http://schemas.microsoft.com/office/drawing/2014/main" val="760495874"/>
                    </a:ext>
                  </a:extLst>
                </a:gridCol>
              </a:tblGrid>
              <a:tr h="554605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</a:rPr>
                        <a:t>Model Document</a:t>
                      </a:r>
                    </a:p>
                  </a:txBody>
                  <a:tcPr marT="118872" marB="137160"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Introduces the model practices, key concepts, and how to use the model</a:t>
                      </a:r>
                    </a:p>
                  </a:txBody>
                  <a:tcPr marT="118872" marB="137160"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804932"/>
                  </a:ext>
                </a:extLst>
              </a:tr>
              <a:tr h="111094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</a:rPr>
                        <a:t>Self-Evaluation Tools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tool, available on two platforms, offers interactive features and help text, allows users to securely record results, and automatically generates a detailed, graphical report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38669"/>
                  </a:ext>
                </a:extLst>
              </a:tr>
              <a:tr h="843254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</a:rPr>
                        <a:t>Self-Evaluation Guide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Guides users to plan and facilitate a self-evaluation workshop with key participants in their organization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56669"/>
                  </a:ext>
                </a:extLst>
              </a:tr>
              <a:tr h="92213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</a:rPr>
                        <a:t>Self-Evaluation Workshop Kickoff Presentation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planning for a self-evaluation workshop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30141"/>
                  </a:ext>
                </a:extLst>
              </a:tr>
              <a:tr h="873094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</a:rPr>
                        <a:t>Self-Evaluation Cheat Sheet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Offers a placemat-style reference guide for participants during a self-evaluation</a:t>
                      </a:r>
                    </a:p>
                  </a:txBody>
                  <a:tcPr marT="118872" marB="137160"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218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16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SER -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669A"/>
      </a:accent1>
      <a:accent2>
        <a:srgbClr val="314C63"/>
      </a:accent2>
      <a:accent3>
        <a:srgbClr val="FFCB77"/>
      </a:accent3>
      <a:accent4>
        <a:srgbClr val="6E6D6E"/>
      </a:accent4>
      <a:accent5>
        <a:srgbClr val="2982B1"/>
      </a:accent5>
      <a:accent6>
        <a:srgbClr val="8FBFE0"/>
      </a:accent6>
      <a:hlink>
        <a:srgbClr val="33669A"/>
      </a:hlink>
      <a:folHlink>
        <a:srgbClr val="314C63"/>
      </a:folHlink>
    </a:clrScheme>
    <a:fontScheme name="CESER - New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DAA70649B79499044A53FD6306301" ma:contentTypeVersion="14" ma:contentTypeDescription="Create a new document." ma:contentTypeScope="" ma:versionID="e753a6035085d5dd2faccb807bae5f3e">
  <xsd:schema xmlns:xsd="http://www.w3.org/2001/XMLSchema" xmlns:xs="http://www.w3.org/2001/XMLSchema" xmlns:p="http://schemas.microsoft.com/office/2006/metadata/properties" xmlns:ns2="9e009663-560f-46ad-a858-9e4eafb740d7" xmlns:ns3="a03490ca-1df7-47d4-8952-3664ddc7122e" targetNamespace="http://schemas.microsoft.com/office/2006/metadata/properties" ma:root="true" ma:fieldsID="e74a79afbbfa9162a8c4008fee790ff0" ns2:_="" ns3:_="">
    <xsd:import namespace="9e009663-560f-46ad-a858-9e4eafb740d7"/>
    <xsd:import namespace="a03490ca-1df7-47d4-8952-3664ddc71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09663-560f-46ad-a858-9e4eafb74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31dadbf-a4eb-4f26-994e-685bbe2f2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490ca-1df7-47d4-8952-3664ddc71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e6941ba-4a37-471e-ac41-29671303593c}" ma:internalName="TaxCatchAll" ma:showField="CatchAllData" ma:web="a03490ca-1df7-47d4-8952-3664ddc71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009663-560f-46ad-a858-9e4eafb740d7">
      <Terms xmlns="http://schemas.microsoft.com/office/infopath/2007/PartnerControls"/>
    </lcf76f155ced4ddcb4097134ff3c332f>
    <TaxCatchAll xmlns="a03490ca-1df7-47d4-8952-3664ddc7122e" xsi:nil="true"/>
  </documentManagement>
</p:properties>
</file>

<file path=customXml/itemProps1.xml><?xml version="1.0" encoding="utf-8"?>
<ds:datastoreItem xmlns:ds="http://schemas.openxmlformats.org/officeDocument/2006/customXml" ds:itemID="{9EABB978-B637-4C7C-88D0-04D3874C3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09663-560f-46ad-a858-9e4eafb740d7"/>
    <ds:schemaRef ds:uri="a03490ca-1df7-47d4-8952-3664ddc712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E83AA7-02FC-4C7E-8A2C-055B1C996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CCFD19-0AEE-4266-950E-61670F481DC9}">
  <ds:schemaRefs>
    <ds:schemaRef ds:uri="http://schemas.microsoft.com/office/2006/metadata/properties"/>
    <ds:schemaRef ds:uri="http://schemas.microsoft.com/office/infopath/2007/PartnerControls"/>
    <ds:schemaRef ds:uri="9e009663-560f-46ad-a858-9e4eafb740d7"/>
    <ds:schemaRef ds:uri="a03490ca-1df7-47d4-8952-3664ddc712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Widescreen</PresentationFormat>
  <Paragraphs>102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Franklin Gothic Medium</vt:lpstr>
      <vt:lpstr>Symbol</vt:lpstr>
      <vt:lpstr>Office Theme</vt:lpstr>
      <vt:lpstr>Cybersecurity Capability Maturity Model (C2M2) Version 2.1</vt:lpstr>
      <vt:lpstr>C2M2 Version 2.1 Overview</vt:lpstr>
      <vt:lpstr>Benefits of Using the C2M2</vt:lpstr>
      <vt:lpstr>Key Features of the C2M2</vt:lpstr>
      <vt:lpstr>What is a Maturity Model?</vt:lpstr>
      <vt:lpstr>Model Organized by 10 Domains </vt:lpstr>
      <vt:lpstr>Model Structure</vt:lpstr>
      <vt:lpstr>C2M2 Adoption by Sector</vt:lpstr>
      <vt:lpstr>C2M2 Version 2.1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C2M2 V2.1 Self-Evaluation Workshop Kickoff</dc:title>
  <dc:subject>Cybersecurity Capability Maturity Model</dc:subject>
  <dc:creator/>
  <cp:keywords>C2M2</cp:keywords>
  <cp:lastModifiedBy/>
  <cp:revision>1</cp:revision>
  <dcterms:created xsi:type="dcterms:W3CDTF">2022-06-29T01:07:31Z</dcterms:created>
  <dcterms:modified xsi:type="dcterms:W3CDTF">2023-07-10T18:44:51Z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0x010100511DAA70649B79499044A53FD6306301</vt:lpwstr>
  </property>
  <property fmtid="{D5CDD505-2E9C-101B-9397-08002B2CF9AE}" pid="3" name="MediaServiceImageTags">
    <vt:lpwstr/>
  </property>
</Properties>
</file>