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669" r:id="rId2"/>
    <p:sldId id="659" r:id="rId3"/>
    <p:sldId id="629" r:id="rId4"/>
    <p:sldId id="627" r:id="rId5"/>
    <p:sldId id="630" r:id="rId6"/>
    <p:sldId id="698" r:id="rId7"/>
    <p:sldId id="708" r:id="rId8"/>
    <p:sldId id="604" r:id="rId9"/>
    <p:sldId id="707" r:id="rId10"/>
    <p:sldId id="636" r:id="rId11"/>
    <p:sldId id="591" r:id="rId12"/>
    <p:sldId id="668" r:id="rId13"/>
    <p:sldId id="660" r:id="rId14"/>
    <p:sldId id="528" r:id="rId15"/>
    <p:sldId id="590" r:id="rId16"/>
    <p:sldId id="664" r:id="rId17"/>
    <p:sldId id="612" r:id="rId18"/>
    <p:sldId id="663" r:id="rId19"/>
    <p:sldId id="413" r:id="rId20"/>
    <p:sldId id="611" r:id="rId21"/>
    <p:sldId id="632" r:id="rId22"/>
    <p:sldId id="651" r:id="rId23"/>
    <p:sldId id="642" r:id="rId24"/>
    <p:sldId id="278" r:id="rId25"/>
    <p:sldId id="633" r:id="rId26"/>
    <p:sldId id="665" r:id="rId27"/>
    <p:sldId id="649" r:id="rId28"/>
    <p:sldId id="650" r:id="rId29"/>
    <p:sldId id="594" r:id="rId30"/>
    <p:sldId id="709" r:id="rId31"/>
    <p:sldId id="661" r:id="rId32"/>
    <p:sldId id="662" r:id="rId33"/>
    <p:sldId id="587" r:id="rId34"/>
    <p:sldId id="644" r:id="rId35"/>
    <p:sldId id="517" r:id="rId36"/>
    <p:sldId id="52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BBA"/>
    <a:srgbClr val="33669A"/>
    <a:srgbClr val="234970"/>
    <a:srgbClr val="6E6D6E"/>
    <a:srgbClr val="FFFFFF"/>
    <a:srgbClr val="FAD980"/>
    <a:srgbClr val="F2F2F2"/>
    <a:srgbClr val="FFCB77"/>
    <a:srgbClr val="314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42EF2-EC50-F045-9773-935A68E66BD9}" v="3" dt="2023-07-10T17:12:06.999"/>
  </p1510:revLst>
</p1510:revInfo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94150" autoAdjust="0"/>
  </p:normalViewPr>
  <p:slideViewPr>
    <p:cSldViewPr snapToGrid="0" snapToObjects="1">
      <p:cViewPr varScale="1">
        <p:scale>
          <a:sx n="116" d="100"/>
          <a:sy n="116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84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enestelli" userId="24422875209_tp_box_2" providerId="OAuth2" clId="{BDB8AB7B-0189-2A43-BF7B-F06BFA5FBBF3}"/>
    <pc:docChg chg="">
      <pc:chgData name="Brian Benestelli" userId="24422875209_tp_box_2" providerId="OAuth2" clId="{BDB8AB7B-0189-2A43-BF7B-F06BFA5FBBF3}" dt="2023-07-07T19:22:07.135" v="4" actId="2696"/>
      <pc:docMkLst>
        <pc:docMk/>
      </pc:docMkLst>
      <pc:sldMasterChg chg="delSldLayout">
        <pc:chgData name="Brian Benestelli" userId="24422875209_tp_box_2" providerId="OAuth2" clId="{BDB8AB7B-0189-2A43-BF7B-F06BFA5FBBF3}" dt="2023-07-07T19:22:07.135" v="4" actId="2696"/>
        <pc:sldMasterMkLst>
          <pc:docMk/>
          <pc:sldMasterMk cId="4127132189" sldId="2147483648"/>
        </pc:sldMasterMkLst>
        <pc:sldLayoutChg chg="del">
          <pc:chgData name="Brian Benestelli" userId="24422875209_tp_box_2" providerId="OAuth2" clId="{BDB8AB7B-0189-2A43-BF7B-F06BFA5FBBF3}" dt="2023-07-07T19:22:03.073" v="1" actId="2696"/>
          <pc:sldLayoutMkLst>
            <pc:docMk/>
            <pc:sldMasterMk cId="4127132189" sldId="2147483648"/>
            <pc:sldLayoutMk cId="431649382" sldId="2147483649"/>
          </pc:sldLayoutMkLst>
        </pc:sldLayoutChg>
        <pc:sldLayoutChg chg="del">
          <pc:chgData name="Brian Benestelli" userId="24422875209_tp_box_2" providerId="OAuth2" clId="{BDB8AB7B-0189-2A43-BF7B-F06BFA5FBBF3}" dt="2023-07-07T19:22:07.135" v="4" actId="2696"/>
          <pc:sldLayoutMkLst>
            <pc:docMk/>
            <pc:sldMasterMk cId="4127132189" sldId="2147483648"/>
            <pc:sldLayoutMk cId="1831147222" sldId="2147483652"/>
          </pc:sldLayoutMkLst>
        </pc:sldLayoutChg>
        <pc:sldLayoutChg chg="del">
          <pc:chgData name="Brian Benestelli" userId="24422875209_tp_box_2" providerId="OAuth2" clId="{BDB8AB7B-0189-2A43-BF7B-F06BFA5FBBF3}" dt="2023-07-07T19:22:03.712" v="2" actId="2696"/>
          <pc:sldLayoutMkLst>
            <pc:docMk/>
            <pc:sldMasterMk cId="4127132189" sldId="2147483648"/>
            <pc:sldLayoutMk cId="1932143888" sldId="2147483658"/>
          </pc:sldLayoutMkLst>
        </pc:sldLayoutChg>
        <pc:sldLayoutChg chg="del">
          <pc:chgData name="Brian Benestelli" userId="24422875209_tp_box_2" providerId="OAuth2" clId="{BDB8AB7B-0189-2A43-BF7B-F06BFA5FBBF3}" dt="2023-07-07T19:22:04.214" v="3" actId="2696"/>
          <pc:sldLayoutMkLst>
            <pc:docMk/>
            <pc:sldMasterMk cId="4127132189" sldId="2147483648"/>
            <pc:sldLayoutMk cId="1190872844" sldId="2147483666"/>
          </pc:sldLayoutMkLst>
        </pc:sldLayoutChg>
        <pc:sldLayoutChg chg="del">
          <pc:chgData name="Brian Benestelli" userId="24422875209_tp_box_2" providerId="OAuth2" clId="{BDB8AB7B-0189-2A43-BF7B-F06BFA5FBBF3}" dt="2023-07-07T19:21:58.601" v="0" actId="2696"/>
          <pc:sldLayoutMkLst>
            <pc:docMk/>
            <pc:sldMasterMk cId="4127132189" sldId="2147483648"/>
            <pc:sldLayoutMk cId="3755740919" sldId="2147483672"/>
          </pc:sldLayoutMkLst>
        </pc:sldLayoutChg>
      </pc:sldMasterChg>
    </pc:docChg>
  </pc:docChgLst>
  <pc:docChgLst>
    <pc:chgData name="Brian Benestelli" userId="24422875209_tp_box_2" providerId="OAuth2" clId="{5EB42EF2-EC50-F045-9773-935A68E66BD9}"/>
    <pc:docChg chg="custSel addSld modSld">
      <pc:chgData name="Brian Benestelli" userId="24422875209_tp_box_2" providerId="OAuth2" clId="{5EB42EF2-EC50-F045-9773-935A68E66BD9}" dt="2023-07-10T17:19:32.613" v="451" actId="114"/>
      <pc:docMkLst>
        <pc:docMk/>
      </pc:docMkLst>
      <pc:sldChg chg="modSp mod">
        <pc:chgData name="Brian Benestelli" userId="24422875209_tp_box_2" providerId="OAuth2" clId="{5EB42EF2-EC50-F045-9773-935A68E66BD9}" dt="2023-07-10T17:19:32.613" v="451" actId="114"/>
        <pc:sldMkLst>
          <pc:docMk/>
          <pc:sldMk cId="1400160555" sldId="587"/>
        </pc:sldMkLst>
        <pc:spChg chg="mod">
          <ac:chgData name="Brian Benestelli" userId="24422875209_tp_box_2" providerId="OAuth2" clId="{5EB42EF2-EC50-F045-9773-935A68E66BD9}" dt="2023-07-10T17:19:32.613" v="451" actId="114"/>
          <ac:spMkLst>
            <pc:docMk/>
            <pc:sldMk cId="1400160555" sldId="587"/>
            <ac:spMk id="4" creationId="{8CD743A7-95E2-014D-894F-87CB62404A37}"/>
          </ac:spMkLst>
        </pc:spChg>
      </pc:sldChg>
      <pc:sldChg chg="modSp mod">
        <pc:chgData name="Brian Benestelli" userId="24422875209_tp_box_2" providerId="OAuth2" clId="{5EB42EF2-EC50-F045-9773-935A68E66BD9}" dt="2023-07-10T16:55:22.411" v="53" actId="20577"/>
        <pc:sldMkLst>
          <pc:docMk/>
          <pc:sldMk cId="945705653" sldId="651"/>
        </pc:sldMkLst>
        <pc:spChg chg="mod">
          <ac:chgData name="Brian Benestelli" userId="24422875209_tp_box_2" providerId="OAuth2" clId="{5EB42EF2-EC50-F045-9773-935A68E66BD9}" dt="2023-07-10T16:55:22.411" v="53" actId="20577"/>
          <ac:spMkLst>
            <pc:docMk/>
            <pc:sldMk cId="945705653" sldId="651"/>
            <ac:spMk id="3" creationId="{88281590-51AD-FB4E-BA8C-82F89E141562}"/>
          </ac:spMkLst>
        </pc:spChg>
      </pc:sldChg>
      <pc:sldChg chg="modSp mod">
        <pc:chgData name="Brian Benestelli" userId="24422875209_tp_box_2" providerId="OAuth2" clId="{5EB42EF2-EC50-F045-9773-935A68E66BD9}" dt="2023-07-10T17:07:40.163" v="178" actId="20577"/>
        <pc:sldMkLst>
          <pc:docMk/>
          <pc:sldMk cId="3585186574" sldId="665"/>
        </pc:sldMkLst>
        <pc:spChg chg="mod">
          <ac:chgData name="Brian Benestelli" userId="24422875209_tp_box_2" providerId="OAuth2" clId="{5EB42EF2-EC50-F045-9773-935A68E66BD9}" dt="2023-07-10T17:07:40.163" v="178" actId="20577"/>
          <ac:spMkLst>
            <pc:docMk/>
            <pc:sldMk cId="3585186574" sldId="665"/>
            <ac:spMk id="3" creationId="{00000000-0000-0000-0000-000000000000}"/>
          </ac:spMkLst>
        </pc:spChg>
      </pc:sldChg>
      <pc:sldChg chg="addSp delSp modSp new mod">
        <pc:chgData name="Brian Benestelli" userId="24422875209_tp_box_2" providerId="OAuth2" clId="{5EB42EF2-EC50-F045-9773-935A68E66BD9}" dt="2023-07-10T17:15:46.657" v="449" actId="20577"/>
        <pc:sldMkLst>
          <pc:docMk/>
          <pc:sldMk cId="1102658015" sldId="709"/>
        </pc:sldMkLst>
        <pc:spChg chg="mod">
          <ac:chgData name="Brian Benestelli" userId="24422875209_tp_box_2" providerId="OAuth2" clId="{5EB42EF2-EC50-F045-9773-935A68E66BD9}" dt="2023-07-10T17:11:42.036" v="211" actId="20577"/>
          <ac:spMkLst>
            <pc:docMk/>
            <pc:sldMk cId="1102658015" sldId="709"/>
            <ac:spMk id="2" creationId="{3D84B5B5-1B19-6265-F475-2250361649D0}"/>
          </ac:spMkLst>
        </pc:spChg>
        <pc:spChg chg="add del mod">
          <ac:chgData name="Brian Benestelli" userId="24422875209_tp_box_2" providerId="OAuth2" clId="{5EB42EF2-EC50-F045-9773-935A68E66BD9}" dt="2023-07-10T17:15:46.657" v="449" actId="20577"/>
          <ac:spMkLst>
            <pc:docMk/>
            <pc:sldMk cId="1102658015" sldId="709"/>
            <ac:spMk id="3" creationId="{9200D07F-B768-6861-195A-A3805B997A77}"/>
          </ac:spMkLst>
        </pc:spChg>
        <pc:picChg chg="add del mod">
          <ac:chgData name="Brian Benestelli" userId="24422875209_tp_box_2" providerId="OAuth2" clId="{5EB42EF2-EC50-F045-9773-935A68E66BD9}" dt="2023-07-10T17:12:04.058" v="214"/>
          <ac:picMkLst>
            <pc:docMk/>
            <pc:sldMk cId="1102658015" sldId="709"/>
            <ac:picMk id="5" creationId="{6C35303B-9FCC-80BA-2C83-377C2982417C}"/>
          </ac:picMkLst>
        </pc:picChg>
        <pc:picChg chg="add mod">
          <ac:chgData name="Brian Benestelli" userId="24422875209_tp_box_2" providerId="OAuth2" clId="{5EB42EF2-EC50-F045-9773-935A68E66BD9}" dt="2023-07-10T17:15:08.876" v="295" actId="14826"/>
          <ac:picMkLst>
            <pc:docMk/>
            <pc:sldMk cId="1102658015" sldId="709"/>
            <ac:picMk id="6" creationId="{A5BC5B85-C8B8-D20A-6C41-16C9CBE9E02E}"/>
          </ac:picMkLst>
        </pc:picChg>
      </pc:sldChg>
    </pc:docChg>
  </pc:docChgLst>
  <pc:docChgLst>
    <pc:chgData name="Brian Benestelli" userId="24422875209_tp_box_2" providerId="OAuth2" clId="{E375C17A-EF5C-E14A-82C2-02488458B840}"/>
    <pc:docChg chg="addSld delSld modSld">
      <pc:chgData name="Brian Benestelli" userId="24422875209_tp_box_2" providerId="OAuth2" clId="{E375C17A-EF5C-E14A-82C2-02488458B840}" dt="2023-07-07T19:27:42.343" v="21" actId="2696"/>
      <pc:docMkLst>
        <pc:docMk/>
      </pc:docMkLst>
      <pc:sldChg chg="del">
        <pc:chgData name="Brian Benestelli" userId="24422875209_tp_box_2" providerId="OAuth2" clId="{E375C17A-EF5C-E14A-82C2-02488458B840}" dt="2023-07-07T19:26:04.643" v="1" actId="2696"/>
        <pc:sldMkLst>
          <pc:docMk/>
          <pc:sldMk cId="3684598210" sldId="572"/>
        </pc:sldMkLst>
      </pc:sldChg>
      <pc:sldChg chg="del">
        <pc:chgData name="Brian Benestelli" userId="24422875209_tp_box_2" providerId="OAuth2" clId="{E375C17A-EF5C-E14A-82C2-02488458B840}" dt="2023-07-07T19:27:42.343" v="21" actId="2696"/>
        <pc:sldMkLst>
          <pc:docMk/>
          <pc:sldMk cId="2926684715" sldId="599"/>
        </pc:sldMkLst>
      </pc:sldChg>
      <pc:sldChg chg="modSp mod">
        <pc:chgData name="Brian Benestelli" userId="24422875209_tp_box_2" providerId="OAuth2" clId="{E375C17A-EF5C-E14A-82C2-02488458B840}" dt="2023-07-07T19:26:16.226" v="17" actId="20577"/>
        <pc:sldMkLst>
          <pc:docMk/>
          <pc:sldMk cId="2543156320" sldId="604"/>
        </pc:sldMkLst>
        <pc:spChg chg="mod">
          <ac:chgData name="Brian Benestelli" userId="24422875209_tp_box_2" providerId="OAuth2" clId="{E375C17A-EF5C-E14A-82C2-02488458B840}" dt="2023-07-07T19:26:16.226" v="17" actId="20577"/>
          <ac:spMkLst>
            <pc:docMk/>
            <pc:sldMk cId="2543156320" sldId="604"/>
            <ac:spMk id="2" creationId="{7BB678C5-8C0E-1941-9221-F699B0F63791}"/>
          </ac:spMkLst>
        </pc:spChg>
      </pc:sldChg>
      <pc:sldChg chg="del">
        <pc:chgData name="Brian Benestelli" userId="24422875209_tp_box_2" providerId="OAuth2" clId="{E375C17A-EF5C-E14A-82C2-02488458B840}" dt="2023-07-07T19:27:12.226" v="19" actId="2696"/>
        <pc:sldMkLst>
          <pc:docMk/>
          <pc:sldMk cId="975154722" sldId="655"/>
        </pc:sldMkLst>
      </pc:sldChg>
      <pc:sldChg chg="add">
        <pc:chgData name="Brian Benestelli" userId="24422875209_tp_box_2" providerId="OAuth2" clId="{E375C17A-EF5C-E14A-82C2-02488458B840}" dt="2023-07-07T19:27:39.835" v="20"/>
        <pc:sldMkLst>
          <pc:docMk/>
          <pc:sldMk cId="1393867509" sldId="698"/>
        </pc:sldMkLst>
      </pc:sldChg>
      <pc:sldChg chg="add">
        <pc:chgData name="Brian Benestelli" userId="24422875209_tp_box_2" providerId="OAuth2" clId="{E375C17A-EF5C-E14A-82C2-02488458B840}" dt="2023-07-07T19:25:58.968" v="0"/>
        <pc:sldMkLst>
          <pc:docMk/>
          <pc:sldMk cId="2882257062" sldId="707"/>
        </pc:sldMkLst>
      </pc:sldChg>
      <pc:sldChg chg="add">
        <pc:chgData name="Brian Benestelli" userId="24422875209_tp_box_2" providerId="OAuth2" clId="{E375C17A-EF5C-E14A-82C2-02488458B840}" dt="2023-07-07T19:27:08.830" v="18"/>
        <pc:sldMkLst>
          <pc:docMk/>
          <pc:sldMk cId="1293635127" sldId="70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05CA9D-B5A1-4FEE-80E6-C330CF2650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45E28-5B3D-4CDB-911D-87E2214B43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05CB9-8F61-425A-B8A5-EE707B35C089}" type="datetimeFigureOut">
              <a:rPr lang="en-US" smtClean="0"/>
              <a:t>7/10/23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B9245-A3CD-4E41-9DF5-3D9F933852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2CD5C-A54A-45CD-8EDD-6118114817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593EF-6A58-413B-8C48-28FCD6A47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09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AC97C-24A5-AA46-BD98-4FA2EED73809}" type="datetimeFigureOut">
              <a:rPr lang="en-US" smtClean="0"/>
              <a:t>7/10/23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E502E-40E6-7A4F-A442-F639AA347D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8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20F8-D636-9546-8987-C6F5AC1679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7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18498-1159-498D-8DC7-E1A69C582D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1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Placeholder for listing roles involved in the Self-Evaluation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E502E-40E6-7A4F-A442-F639AA347D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19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18498-1159-498D-8DC7-E1A69C582DF5}" type="slidenum"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3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E502E-40E6-7A4F-A442-F639AA347D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02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Select the screenshot of the chosen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61AAF-33A5-4C46-B51B-5C1FA7706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417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61AAF-33A5-4C46-B51B-5C1FA7706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477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E502E-40E6-7A4F-A442-F639AA347D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05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61AAF-33A5-4C46-B51B-5C1FA7706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121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61AAF-33A5-4C46-B51B-5C1FA7706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171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61AAF-33A5-4C46-B51B-5C1FA7706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85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61AAF-33A5-4C46-B51B-5C1FA7706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342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18498-1159-498D-8DC7-E1A69C582D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0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E502E-40E6-7A4F-A442-F639AA347D3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Placeholder discussion topics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Sets the expectation for the workshop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Roles of the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E502E-40E6-7A4F-A442-F639AA347D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65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/>
              <a:t>Placeholder discussion topics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Emphasis the importance of the effort and accuracy of responses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Discuss how the results will be used within the organization’s overall cybersecurity program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Note that next steps will be based on the organization’s risks and maturity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Highlight that the output of the C2M2 self-evaluation should drive risk conversations and allow organizations to plan periodic reviews of their cybersecurity program to track progress and validate goals.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Point out the roles of participants in follow-up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E502E-40E6-7A4F-A442-F639AA347D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6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20F8-D636-9546-8987-C6F5AC1679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3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18498-1159-498D-8DC7-E1A69C582D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6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220F8-D636-9546-8987-C6F5AC1679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3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61AAF-33A5-4C46-B51B-5C1FA77065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242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18498-1159-498D-8DC7-E1A69C582D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tw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7C8AA5-50C4-2441-A0B9-30897B48CD29}"/>
              </a:ext>
            </a:extLst>
          </p:cNvPr>
          <p:cNvSpPr/>
          <p:nvPr userDrawn="1"/>
        </p:nvSpPr>
        <p:spPr>
          <a:xfrm>
            <a:off x="0" y="6685613"/>
            <a:ext cx="12192000" cy="172386"/>
          </a:xfrm>
          <a:prstGeom prst="rect">
            <a:avLst/>
          </a:prstGeom>
          <a:solidFill>
            <a:srgbClr val="31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C8F6715-3F2C-4E45-805C-67F1E40CC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</a:blip>
          <a:srcRect l="-4716" t="4922" r="5620" b="7036"/>
          <a:stretch/>
        </p:blipFill>
        <p:spPr>
          <a:xfrm>
            <a:off x="8952560" y="3796188"/>
            <a:ext cx="3239440" cy="28894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3EECC4-E68D-B547-AC2F-6D9C38520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83" y="4411632"/>
            <a:ext cx="9998927" cy="1596418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18E1D9-D98D-9C41-9970-5803603B4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134" y="5988174"/>
            <a:ext cx="9144000" cy="491045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91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159A63-0972-4AD5-800C-D508622A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70" y="2871662"/>
            <a:ext cx="10825459" cy="672104"/>
          </a:xfrm>
        </p:spPr>
        <p:txBody>
          <a:bodyPr/>
          <a:lstStyle>
            <a:lvl1pPr algn="ctr"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25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D193BB6-6C15-724A-8776-92F4E2E8F1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6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4EACF6-C6DF-8A49-A53D-5714719D2394}"/>
              </a:ext>
            </a:extLst>
          </p:cNvPr>
          <p:cNvSpPr/>
          <p:nvPr userDrawn="1"/>
        </p:nvSpPr>
        <p:spPr>
          <a:xfrm>
            <a:off x="0" y="6416211"/>
            <a:ext cx="12192000" cy="441789"/>
          </a:xfrm>
          <a:prstGeom prst="rect">
            <a:avLst/>
          </a:prstGeom>
          <a:solidFill>
            <a:srgbClr val="31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E8584-C557-F943-BB52-93426FC3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537" y="2687998"/>
            <a:ext cx="9998927" cy="91822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557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D193BB6-6C15-724A-8776-92F4E2E8F1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6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4EACF6-C6DF-8A49-A53D-5714719D2394}"/>
              </a:ext>
            </a:extLst>
          </p:cNvPr>
          <p:cNvSpPr/>
          <p:nvPr userDrawn="1"/>
        </p:nvSpPr>
        <p:spPr>
          <a:xfrm>
            <a:off x="0" y="-1"/>
            <a:ext cx="9082355" cy="6858000"/>
          </a:xfrm>
          <a:prstGeom prst="rect">
            <a:avLst/>
          </a:prstGeom>
          <a:solidFill>
            <a:srgbClr val="31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E8584-C557-F943-BB52-93426FC35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683" y="1993840"/>
            <a:ext cx="6773467" cy="287032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8203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/Title (One Line)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399954"/>
            <a:ext cx="10825459" cy="6721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5" y="1402834"/>
            <a:ext cx="10825459" cy="47113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117475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88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/Title (Two Lines)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232014"/>
            <a:ext cx="9911041" cy="1327529"/>
          </a:xfrm>
        </p:spPr>
        <p:txBody>
          <a:bodyPr anchor="b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5" y="1937982"/>
            <a:ext cx="10825459" cy="4148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659552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582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/Title (One Line)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399954"/>
            <a:ext cx="10825459" cy="6721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" y="1402834"/>
            <a:ext cx="6364431" cy="4711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117475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680D55-8425-E44B-A1BF-2ADDFACB9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5162" y="1402106"/>
            <a:ext cx="4116752" cy="47113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0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/Title (Two Lines)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232014"/>
            <a:ext cx="9911041" cy="1327529"/>
          </a:xfrm>
        </p:spPr>
        <p:txBody>
          <a:bodyPr anchor="b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" y="1937982"/>
            <a:ext cx="6409402" cy="4148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659552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1B99A6D-55E7-5C48-9830-38E488FDE3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5162" y="1937982"/>
            <a:ext cx="4116752" cy="41754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4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One Line)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399954"/>
            <a:ext cx="10825459" cy="6721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117475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680D55-8425-E44B-A1BF-2ADDFACB9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455" y="1402106"/>
            <a:ext cx="10825459" cy="47113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3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wo Lines)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232014"/>
            <a:ext cx="9911041" cy="1327529"/>
          </a:xfrm>
        </p:spPr>
        <p:txBody>
          <a:bodyPr anchor="b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659552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1B99A6D-55E7-5C48-9830-38E488FDE3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642" y="1937982"/>
            <a:ext cx="10820272" cy="41754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51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N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42939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/Title (On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9E323537-792F-094A-9688-45F53AF34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399954"/>
            <a:ext cx="10825459" cy="6721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5" y="1402834"/>
            <a:ext cx="10825459" cy="4711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117475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752278-1B54-6C42-1888-3731C5A7A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5039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/Title (Tw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D7446495-3226-854E-9459-3200BCF0F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232014"/>
            <a:ext cx="9911041" cy="1327529"/>
          </a:xfrm>
        </p:spPr>
        <p:txBody>
          <a:bodyPr anchor="b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5" y="1937982"/>
            <a:ext cx="10825459" cy="4148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659552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31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/Title (On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2FA089E4-178D-494F-B6A8-C4D1B1194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399954"/>
            <a:ext cx="10825459" cy="6721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" y="1402834"/>
            <a:ext cx="6364431" cy="4711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117475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680D55-8425-E44B-A1BF-2ADDFACB9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5162" y="1402106"/>
            <a:ext cx="4116752" cy="47113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0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/Title (Tw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1A22C0EE-C608-4A4A-B689-41E32EAA1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232014"/>
            <a:ext cx="9911041" cy="1327529"/>
          </a:xfrm>
        </p:spPr>
        <p:txBody>
          <a:bodyPr anchor="b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1E33-7086-754E-A7A4-9C13CC1C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" y="1937982"/>
            <a:ext cx="6409402" cy="4148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659552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1B99A6D-55E7-5C48-9830-38E488FDE3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5162" y="1937982"/>
            <a:ext cx="4116752" cy="41754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On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A9017C89-A17E-3B4D-9846-EC33D34C5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399954"/>
            <a:ext cx="10825459" cy="672104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117475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680D55-8425-E44B-A1BF-2ADDFACB9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455" y="1402106"/>
            <a:ext cx="10825459" cy="47113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0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itle (Two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CBD3C3F1-B2A0-3C43-A0AA-0D698B466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6BF77-C830-EB47-8DCF-1AA7D3CF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42" y="232014"/>
            <a:ext cx="9911041" cy="1327529"/>
          </a:xfrm>
        </p:spPr>
        <p:txBody>
          <a:bodyPr anchor="b"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E0668C-C8D2-F349-8D57-2814616527AF}"/>
              </a:ext>
            </a:extLst>
          </p:cNvPr>
          <p:cNvCxnSpPr>
            <a:cxnSpLocks/>
          </p:cNvCxnSpPr>
          <p:nvPr userDrawn="1"/>
        </p:nvCxnSpPr>
        <p:spPr>
          <a:xfrm>
            <a:off x="0" y="1659552"/>
            <a:ext cx="11491414" cy="0"/>
          </a:xfrm>
          <a:prstGeom prst="line">
            <a:avLst/>
          </a:prstGeom>
          <a:ln w="38100">
            <a:solidFill>
              <a:srgbClr val="FFC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1B99A6D-55E7-5C48-9830-38E488FDE3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642" y="1937982"/>
            <a:ext cx="10820272" cy="41754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2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311B2873-55A0-444D-9E8D-5DFB4AFAC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6941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311B2873-55A0-444D-9E8D-5DFB4AFAC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20205" y="-18728"/>
            <a:ext cx="11471795" cy="645288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5A73-A7BA-E443-9E32-6F4024776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678558-3DDB-44BC-A62A-F71A898C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70" y="2871662"/>
            <a:ext cx="10825459" cy="672104"/>
          </a:xfrm>
        </p:spPr>
        <p:txBody>
          <a:bodyPr/>
          <a:lstStyle>
            <a:lvl1pPr algn="ctr"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69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2CA024-3F5E-8249-92A1-D6D5EA3E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165"/>
            <a:ext cx="10515600" cy="67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768D2-11FA-E747-AF0B-35D62E56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486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30149-82F6-0947-96A3-D22B26B4C3FD}"/>
              </a:ext>
            </a:extLst>
          </p:cNvPr>
          <p:cNvSpPr/>
          <p:nvPr userDrawn="1"/>
        </p:nvSpPr>
        <p:spPr>
          <a:xfrm>
            <a:off x="0" y="6452886"/>
            <a:ext cx="12192000" cy="405114"/>
          </a:xfrm>
          <a:prstGeom prst="rect">
            <a:avLst/>
          </a:prstGeom>
          <a:solidFill>
            <a:srgbClr val="314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42E51A-A488-F849-8A79-5EFA5DD4C4AE}"/>
              </a:ext>
            </a:extLst>
          </p:cNvPr>
          <p:cNvSpPr/>
          <p:nvPr userDrawn="1"/>
        </p:nvSpPr>
        <p:spPr>
          <a:xfrm>
            <a:off x="3111690" y="6452886"/>
            <a:ext cx="9080310" cy="405114"/>
          </a:xfrm>
          <a:prstGeom prst="rect">
            <a:avLst/>
          </a:prstGeom>
          <a:solidFill>
            <a:srgbClr val="6E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9DCDA3-5890-084C-BA31-247D24A82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0913" y="6472880"/>
            <a:ext cx="971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271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5" r:id="rId7"/>
    <p:sldLayoutId id="2147483657" r:id="rId8"/>
    <p:sldLayoutId id="2147483670" r:id="rId9"/>
    <p:sldLayoutId id="2147483671" r:id="rId10"/>
    <p:sldLayoutId id="2147483668" r:id="rId11"/>
    <p:sldLayoutId id="2147483669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33669A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M2 Cybersecurity Capability Maturity Model Self-Evaluation Workshop Kickoff">
            <a:extLst>
              <a:ext uri="{FF2B5EF4-FFF2-40B4-BE49-F238E27FC236}">
                <a16:creationId xmlns:a16="http://schemas.microsoft.com/office/drawing/2014/main" id="{D5633BB6-7DB2-29DD-1817-E40C2205A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026693-9C75-8F46-8A8E-5B6465480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9493" y="4583902"/>
            <a:ext cx="9156776" cy="97441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234970"/>
                </a:solidFill>
                <a:latin typeface="Franklin Gothic Demi" panose="020B0703020102020204" pitchFamily="34" charset="0"/>
              </a:rPr>
              <a:t>Self-Evaluation Workshop Kickoff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45876-EB62-B95C-FD54-A0F4BF5A552C}"/>
              </a:ext>
            </a:extLst>
          </p:cNvPr>
          <p:cNvSpPr txBox="1"/>
          <p:nvPr/>
        </p:nvSpPr>
        <p:spPr>
          <a:xfrm>
            <a:off x="2229493" y="5550060"/>
            <a:ext cx="7476565" cy="61443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sz="2000" i="1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232189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5CEF-D537-49D1-933E-49B2F049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33" dirty="0"/>
              <a:t>Maturity Indicator Level Descriptions</a:t>
            </a:r>
            <a:endParaRPr lang="en-US" sz="3584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C49DDE3-0923-4C4C-91FA-358CA299C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842890"/>
              </p:ext>
            </p:extLst>
          </p:nvPr>
        </p:nvGraphicFramePr>
        <p:xfrm>
          <a:off x="665163" y="1361146"/>
          <a:ext cx="10826749" cy="473672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9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998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j-lt"/>
                          <a:cs typeface="Segoe UI" panose="020B0502040204020203" pitchFamily="34" charset="0"/>
                        </a:rPr>
                        <a:t>Level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j-lt"/>
                          <a:cs typeface="Segoe UI" panose="020B0502040204020203" pitchFamily="34" charset="0"/>
                        </a:rPr>
                        <a:t>Description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9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  <a:cs typeface="Segoe UI" panose="020B0502040204020203" pitchFamily="34" charset="0"/>
                        </a:rPr>
                        <a:t>MIL0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Practices are not performed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54054"/>
                  </a:ext>
                </a:extLst>
              </a:tr>
              <a:tr h="589505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  <a:cs typeface="Segoe UI" panose="020B0502040204020203" pitchFamily="34" charset="0"/>
                        </a:rPr>
                        <a:t>MIL1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Initial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practices are performed but may be ad hoc (performance depends largely on the initiative and experience of the individual or team)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625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  <a:cs typeface="Segoe UI" panose="020B0502040204020203" pitchFamily="34" charset="0"/>
                        </a:rPr>
                        <a:t>MIL2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Management Characteristics</a:t>
                      </a:r>
                    </a:p>
                    <a:p>
                      <a:pPr marL="114300" lvl="0" indent="-210312" algn="l" defTabSz="685800" rtl="0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Practices are documented</a:t>
                      </a:r>
                    </a:p>
                    <a:p>
                      <a:pPr marL="114300" lvl="0" indent="-210312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Segoe UI" panose="020B0502040204020203" pitchFamily="34" charset="0"/>
                        </a:rPr>
                        <a:t>Adequate resources are provided to support the process</a:t>
                      </a:r>
                    </a:p>
                    <a:p>
                      <a:pPr marL="0" indent="0" algn="l" defTabSz="685800" rtl="0" eaLnBrk="1" latinLnBrk="0" hangingPunct="1">
                        <a:lnSpc>
                          <a:spcPct val="100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Approach Characteristic</a:t>
                      </a:r>
                    </a:p>
                    <a:p>
                      <a:pPr marL="114300" lvl="0" indent="-210312" algn="l" defTabSz="685800" rtl="0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Practices are more complete or advanced than at MIL1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3783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  <a:cs typeface="Segoe UI" panose="020B0502040204020203" pitchFamily="34" charset="0"/>
                        </a:rPr>
                        <a:t>MIL3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Management Characteristics</a:t>
                      </a:r>
                    </a:p>
                    <a:p>
                      <a:pPr marL="114300" marR="0" lvl="0" indent="-210312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Activities are guided by policies (or other organizational directives)</a:t>
                      </a:r>
                    </a:p>
                    <a:p>
                      <a:pPr marL="114300" marR="0" lvl="0" indent="-21031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Responsibility, accountability, and authority for performing the practices are assigned</a:t>
                      </a:r>
                    </a:p>
                    <a:p>
                      <a:pPr marL="114300" marR="0" lvl="0" indent="-210312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Personnel performing the practices have adequate skills and knowledge</a:t>
                      </a:r>
                    </a:p>
                    <a:p>
                      <a:pPr marL="114300" marR="0" lvl="0" indent="-210312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The effectiveness of activities in the domain is evaluated and tracked</a:t>
                      </a:r>
                    </a:p>
                    <a:p>
                      <a:pPr marL="0" marR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/>
                      </a:pPr>
                      <a:r>
                        <a:rPr lang="en-US" sz="1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Approach Characteristic</a:t>
                      </a:r>
                    </a:p>
                    <a:p>
                      <a:pPr marL="114300" marR="0" lvl="0" indent="-210312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Practices are more complete or advanced than at MIL2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82F150-EAAE-32DA-E31D-878E613B9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10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5517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Maturity Indicator Level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Maturity Indicator levels apply independently to each domain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MILs are cumulative within each domain </a:t>
            </a:r>
          </a:p>
          <a:p>
            <a:pPr marL="380990" indent="-380990"/>
            <a:r>
              <a:rPr lang="en-US" dirty="0"/>
              <a:t>To achieve MIL3 in a domain, the organization must perform the MIL1, MIL2, and MIL3 practices in the domain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106C6E-B9BA-E5E8-ADAA-896921BCB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11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8443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78C5-8C0E-1941-9221-F699B0F6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at a Glance</a:t>
            </a:r>
          </a:p>
        </p:txBody>
      </p:sp>
      <p:graphicFrame>
        <p:nvGraphicFramePr>
          <p:cNvPr id="51" name="Table 51">
            <a:extLst>
              <a:ext uri="{FF2B5EF4-FFF2-40B4-BE49-F238E27FC236}">
                <a16:creationId xmlns:a16="http://schemas.microsoft.com/office/drawing/2014/main" id="{5B5E38DE-FF34-4A56-810C-F3E75EECA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57373"/>
              </p:ext>
            </p:extLst>
          </p:nvPr>
        </p:nvGraphicFramePr>
        <p:xfrm>
          <a:off x="435435" y="1431117"/>
          <a:ext cx="11248639" cy="4150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5039">
                  <a:extLst>
                    <a:ext uri="{9D8B030D-6E8A-4147-A177-3AD203B41FA5}">
                      <a16:colId xmlns:a16="http://schemas.microsoft.com/office/drawing/2014/main" val="4113898429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522574457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44101557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68344638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4247454589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4611722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76475386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71675929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925654110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259826747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158462490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MIL3</a:t>
                      </a:r>
                      <a:endParaRPr lang="en-US" sz="2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35535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MIL2</a:t>
                      </a:r>
                      <a:endParaRPr lang="en-US" sz="2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12825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MIL1</a:t>
                      </a:r>
                      <a:endParaRPr lang="en-US" sz="2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00520"/>
                  </a:ext>
                </a:extLst>
              </a:tr>
              <a:tr h="1590656">
                <a:tc>
                  <a:txBody>
                    <a:bodyPr/>
                    <a:lstStyle/>
                    <a:p>
                      <a:pPr algn="l"/>
                      <a:endParaRPr lang="en-US" sz="21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Asset</a:t>
                      </a:r>
                    </a:p>
                  </a:txBody>
                  <a:tcPr marL="121920" marR="121920" marT="60960" marB="6096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Threat</a:t>
                      </a:r>
                    </a:p>
                  </a:txBody>
                  <a:tcPr marL="121920" marR="121920" marT="60960" marB="6096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Risk</a:t>
                      </a:r>
                    </a:p>
                  </a:txBody>
                  <a:tcPr marL="121920" marR="121920" marT="60960" marB="6096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Access</a:t>
                      </a:r>
                    </a:p>
                  </a:txBody>
                  <a:tcPr marL="121920" marR="121920" marT="60960" marB="6096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Situation</a:t>
                      </a:r>
                    </a:p>
                  </a:txBody>
                  <a:tcPr marL="121920" marR="121920" marT="60960" marB="6096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Response</a:t>
                      </a:r>
                    </a:p>
                  </a:txBody>
                  <a:tcPr marL="121920" marR="121920" marT="60960" marB="6096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Third-Parties</a:t>
                      </a:r>
                    </a:p>
                  </a:txBody>
                  <a:tcPr marL="121920" marR="121920" marT="60960" marB="6096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Workforce</a:t>
                      </a:r>
                    </a:p>
                  </a:txBody>
                  <a:tcPr marL="121920" marR="121920" marT="60960" marB="6096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Architecture</a:t>
                      </a:r>
                    </a:p>
                  </a:txBody>
                  <a:tcPr marL="121920" marR="121920" marT="60960" marB="6096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</a:t>
                      </a:r>
                    </a:p>
                  </a:txBody>
                  <a:tcPr marL="121920" marR="121920" marT="60960" marB="6096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7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56835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2A52F55D-A5E7-444F-B1B7-637C62F141D1}"/>
              </a:ext>
            </a:extLst>
          </p:cNvPr>
          <p:cNvSpPr/>
          <p:nvPr/>
        </p:nvSpPr>
        <p:spPr>
          <a:xfrm>
            <a:off x="2498754" y="2364100"/>
            <a:ext cx="9101063" cy="428856"/>
          </a:xfrm>
          <a:prstGeom prst="rect">
            <a:avLst/>
          </a:prstGeom>
          <a:solidFill>
            <a:srgbClr val="112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Three </a:t>
            </a:r>
            <a:r>
              <a:rPr lang="en-US" sz="2133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maturity indicator levels (MIL)</a:t>
            </a:r>
            <a:r>
              <a:rPr lang="en-US" sz="213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Defined progressions of practices</a:t>
            </a:r>
          </a:p>
        </p:txBody>
      </p:sp>
      <p:sp>
        <p:nvSpPr>
          <p:cNvPr id="65" name="Rectangular Callout 31">
            <a:extLst>
              <a:ext uri="{FF2B5EF4-FFF2-40B4-BE49-F238E27FC236}">
                <a16:creationId xmlns:a16="http://schemas.microsoft.com/office/drawing/2014/main" id="{46C90FB3-0E91-46E7-84A3-7ECEF52B8F2A}"/>
              </a:ext>
            </a:extLst>
          </p:cNvPr>
          <p:cNvSpPr/>
          <p:nvPr/>
        </p:nvSpPr>
        <p:spPr bwMode="auto">
          <a:xfrm>
            <a:off x="5270824" y="3260148"/>
            <a:ext cx="4162584" cy="418513"/>
          </a:xfrm>
          <a:prstGeom prst="wedgeRectCallout">
            <a:avLst>
              <a:gd name="adj1" fmla="val -59491"/>
              <a:gd name="adj2" fmla="val 32563"/>
            </a:avLst>
          </a:prstGeom>
          <a:solidFill>
            <a:srgbClr val="112D5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indent="4233" algn="ctr">
              <a:lnSpc>
                <a:spcPct val="90000"/>
              </a:lnSpc>
              <a:buClr>
                <a:srgbClr val="E17623"/>
              </a:buClr>
            </a:pPr>
            <a:r>
              <a:rPr lang="en-US" sz="2133" dirty="0">
                <a:solidFill>
                  <a:schemeClr val="bg1"/>
                </a:solidFill>
                <a:latin typeface="Segoe UI" panose="020B0502040204020203" pitchFamily="34" charset="0"/>
                <a:ea typeface="Arial" pitchFamily="-108" charset="0"/>
                <a:cs typeface="Segoe UI" panose="020B0502040204020203" pitchFamily="34" charset="0"/>
              </a:rPr>
              <a:t>MIL1 Practices for RISK domain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EBE03BB-6978-478F-BAF0-AAA1146AA10B}"/>
              </a:ext>
            </a:extLst>
          </p:cNvPr>
          <p:cNvSpPr/>
          <p:nvPr/>
        </p:nvSpPr>
        <p:spPr>
          <a:xfrm>
            <a:off x="1930474" y="5612975"/>
            <a:ext cx="9753600" cy="426720"/>
          </a:xfrm>
          <a:prstGeom prst="rect">
            <a:avLst/>
          </a:prstGeom>
          <a:solidFill>
            <a:srgbClr val="C6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</a:t>
            </a:r>
            <a:r>
              <a:rPr lang="en-US" sz="2133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 Domains</a:t>
            </a:r>
            <a:r>
              <a:rPr lang="en-US" sz="213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Logical Groupings of Cybersecurity Practices</a:t>
            </a:r>
          </a:p>
        </p:txBody>
      </p:sp>
      <p:sp>
        <p:nvSpPr>
          <p:cNvPr id="61" name="Right Brace 60">
            <a:extLst>
              <a:ext uri="{FF2B5EF4-FFF2-40B4-BE49-F238E27FC236}">
                <a16:creationId xmlns:a16="http://schemas.microsoft.com/office/drawing/2014/main" id="{43807AD1-A39F-441E-BBA6-2F537FC4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30473" y="1431118"/>
            <a:ext cx="469456" cy="2561076"/>
          </a:xfrm>
          <a:prstGeom prst="rightBrace">
            <a:avLst>
              <a:gd name="adj1" fmla="val 8333"/>
              <a:gd name="adj2" fmla="val 43130"/>
            </a:avLst>
          </a:prstGeom>
          <a:noFill/>
          <a:ln w="19050">
            <a:solidFill>
              <a:srgbClr val="112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1C33BAD-754D-4E87-B7B5-ED8835E2A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8535" y="3171622"/>
            <a:ext cx="876299" cy="784908"/>
          </a:xfrm>
          <a:prstGeom prst="rect">
            <a:avLst/>
          </a:prstGeom>
          <a:solidFill>
            <a:srgbClr val="112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2CCDC1-14C6-E80F-52C0-DBD6841EE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12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3674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AF97-DFCB-DE2C-0F97-8BAFDC18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C2M2 Architecture – ACCESS Domain Example</a:t>
            </a:r>
          </a:p>
        </p:txBody>
      </p:sp>
      <p:pic>
        <p:nvPicPr>
          <p:cNvPr id="19" name="Content Placeholder 18" descr="A screenshot of the first two pages of the ACCESS domain that shows the components of the C2M2 architecture.">
            <a:extLst>
              <a:ext uri="{FF2B5EF4-FFF2-40B4-BE49-F238E27FC236}">
                <a16:creationId xmlns:a16="http://schemas.microsoft.com/office/drawing/2014/main" id="{E2C277A4-BEEB-E25E-8752-027B27132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347" y="1403350"/>
            <a:ext cx="8034382" cy="4710113"/>
          </a:xfr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A0648256-92E5-314F-107E-C14ED3B7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48839" y="1691640"/>
            <a:ext cx="3116581" cy="251460"/>
          </a:xfrm>
          <a:prstGeom prst="roundRect">
            <a:avLst/>
          </a:prstGeom>
          <a:noFill/>
          <a:ln w="28575"/>
          <a:effectLst>
            <a:outerShdw blurRad="78524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3A080-4403-F38C-050E-F2B4E2E5CBF2}"/>
              </a:ext>
            </a:extLst>
          </p:cNvPr>
          <p:cNvSpPr txBox="1"/>
          <p:nvPr/>
        </p:nvSpPr>
        <p:spPr>
          <a:xfrm>
            <a:off x="847725" y="1691640"/>
            <a:ext cx="1301114" cy="29718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r"/>
            <a:r>
              <a:rPr lang="en-US" sz="1400" b="1" dirty="0">
                <a:solidFill>
                  <a:srgbClr val="234970"/>
                </a:solidFill>
              </a:rPr>
              <a:t>Domain Name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F570957A-68AF-AB1E-A753-E3439F36F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1699" y="1977390"/>
            <a:ext cx="388621" cy="137160"/>
          </a:xfrm>
          <a:prstGeom prst="roundRect">
            <a:avLst/>
          </a:prstGeom>
          <a:noFill/>
          <a:ln w="28575"/>
          <a:effectLst>
            <a:outerShdw blurRad="78524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246D12AE-E544-8BAA-A36C-5CCD811A9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6271" y="3824446"/>
            <a:ext cx="2003289" cy="603504"/>
          </a:xfrm>
          <a:prstGeom prst="roundRect">
            <a:avLst/>
          </a:prstGeom>
          <a:noFill/>
          <a:ln w="28575"/>
          <a:effectLst>
            <a:outerShdw blurRad="78524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1538C-F68D-B754-08A9-321324611551}"/>
              </a:ext>
            </a:extLst>
          </p:cNvPr>
          <p:cNvSpPr txBox="1"/>
          <p:nvPr/>
        </p:nvSpPr>
        <p:spPr>
          <a:xfrm>
            <a:off x="523875" y="4053443"/>
            <a:ext cx="1624964" cy="29718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r"/>
            <a:r>
              <a:rPr lang="en-US" sz="1400" b="1" dirty="0">
                <a:solidFill>
                  <a:srgbClr val="234970"/>
                </a:solidFill>
              </a:rPr>
              <a:t>Domain Objectives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57ED70F2-3757-245B-F6AA-BC249F6F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2818" y="3581400"/>
            <a:ext cx="441961" cy="146615"/>
          </a:xfrm>
          <a:prstGeom prst="roundRect">
            <a:avLst/>
          </a:prstGeom>
          <a:noFill/>
          <a:ln w="28575"/>
          <a:effectLst>
            <a:outerShdw blurRad="78524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6DF3AE14-CF97-FF67-3E3A-824B5A4FA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2700" y="2537459"/>
            <a:ext cx="3733029" cy="1744981"/>
          </a:xfrm>
          <a:prstGeom prst="roundRect">
            <a:avLst/>
          </a:prstGeom>
          <a:noFill/>
          <a:ln w="28575"/>
          <a:effectLst>
            <a:outerShdw blurRad="78524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F279C-748C-7DCB-4B27-2A6D25288114}"/>
              </a:ext>
            </a:extLst>
          </p:cNvPr>
          <p:cNvSpPr txBox="1"/>
          <p:nvPr/>
        </p:nvSpPr>
        <p:spPr>
          <a:xfrm>
            <a:off x="10095729" y="3001088"/>
            <a:ext cx="1731664" cy="86145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1400" b="1" dirty="0">
                <a:solidFill>
                  <a:srgbClr val="234970"/>
                </a:solidFill>
              </a:rPr>
              <a:t>Practices organized</a:t>
            </a:r>
          </a:p>
          <a:p>
            <a:r>
              <a:rPr lang="en-US" sz="1400" b="1" dirty="0">
                <a:solidFill>
                  <a:srgbClr val="234970"/>
                </a:solidFill>
              </a:rPr>
              <a:t>by objectives and</a:t>
            </a:r>
          </a:p>
          <a:p>
            <a:r>
              <a:rPr lang="en-US" sz="1400" b="1" dirty="0">
                <a:solidFill>
                  <a:srgbClr val="234970"/>
                </a:solidFill>
              </a:rPr>
              <a:t>MILs</a:t>
            </a: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D1159C55-9BED-B8A4-F388-1407371CA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9093" y="2011610"/>
            <a:ext cx="384048" cy="146615"/>
          </a:xfrm>
          <a:prstGeom prst="roundRect">
            <a:avLst/>
          </a:prstGeom>
          <a:noFill/>
          <a:ln w="28575"/>
          <a:effectLst>
            <a:outerShdw blurRad="78524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4FCE46-7DC4-8FC5-3CDF-4C6F0DF9E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3600" y="1403350"/>
            <a:ext cx="167013" cy="4710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B907DD-2BE8-C843-3695-5A1FA3C35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867400" y="1543050"/>
            <a:ext cx="0" cy="457041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9703A-5D8C-C49C-9EC6-72186E58C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</p:spPr>
        <p:txBody>
          <a:bodyPr/>
          <a:lstStyle/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13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3279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78C5-8C0E-1941-9221-F699B0F6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4BF79F-A22B-5EDA-3D85-75A1406C2398}"/>
              </a:ext>
            </a:extLst>
          </p:cNvPr>
          <p:cNvSpPr txBox="1"/>
          <p:nvPr/>
        </p:nvSpPr>
        <p:spPr>
          <a:xfrm>
            <a:off x="435435" y="1427405"/>
            <a:ext cx="6398502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/>
              <a:t>Perform a Self-Evaluation: </a:t>
            </a:r>
            <a:r>
              <a:rPr lang="en-US" sz="2400" dirty="0"/>
              <a:t>determine the implementation of cybersecurity activities within the organization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/>
              <a:t>Analyze Identified Gaps: </a:t>
            </a:r>
            <a:r>
              <a:rPr lang="en-US" sz="2400" dirty="0"/>
              <a:t>determine whether the gaps are meaningful and important and should be addressed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/>
              <a:t>Prioritize and Plan: </a:t>
            </a:r>
            <a:r>
              <a:rPr lang="en-US" sz="2400" dirty="0"/>
              <a:t>prioritize the actions needed to fully implement the practices to achieve the desired capability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/>
              <a:t>Implement Plan: </a:t>
            </a:r>
            <a:r>
              <a:rPr lang="en-US" sz="2400" dirty="0"/>
              <a:t>implement the plans defined in the previous step to address the identified gaps</a:t>
            </a:r>
            <a:endParaRPr lang="en-US" sz="2400" i="1" dirty="0"/>
          </a:p>
        </p:txBody>
      </p:sp>
      <p:pic>
        <p:nvPicPr>
          <p:cNvPr id="4" name="Picture 3" descr="The graphic shows 4 circles arranged in a diamond pattern with an arrow pointing to the right between them. The titles of the circles are, from the top, clockwise:&#10;1. Perform a self-evaluation&#10;2. Analyze identified gaps&#10;3. Prioritize and plan&#10;4. Implement plans">
            <a:extLst>
              <a:ext uri="{FF2B5EF4-FFF2-40B4-BE49-F238E27FC236}">
                <a16:creationId xmlns:a16="http://schemas.microsoft.com/office/drawing/2014/main" id="{4636BB26-377F-9642-9097-EF9B0F0E80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33938" y="1427405"/>
            <a:ext cx="4758036" cy="443002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64DDA1-4BDD-E063-C1E2-6C84C4570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14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7286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Self-Evaluation Overview</a:t>
            </a:r>
          </a:p>
        </p:txBody>
      </p:sp>
    </p:spTree>
    <p:extLst>
      <p:ext uri="{BB962C8B-B14F-4D97-AF65-F5344CB8AC3E}">
        <p14:creationId xmlns:p14="http://schemas.microsoft.com/office/powerpoint/2010/main" val="411437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F7B8-0385-9C86-412A-8DC21174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Self-Evaluation Roles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07202DE-DCE4-7129-A082-6C76EA3E5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683831"/>
              </p:ext>
            </p:extLst>
          </p:nvPr>
        </p:nvGraphicFramePr>
        <p:xfrm>
          <a:off x="665163" y="1403350"/>
          <a:ext cx="10826748" cy="462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228">
                  <a:extLst>
                    <a:ext uri="{9D8B030D-6E8A-4147-A177-3AD203B41FA5}">
                      <a16:colId xmlns:a16="http://schemas.microsoft.com/office/drawing/2014/main" val="3603599832"/>
                    </a:ext>
                  </a:extLst>
                </a:gridCol>
                <a:gridCol w="1569493">
                  <a:extLst>
                    <a:ext uri="{9D8B030D-6E8A-4147-A177-3AD203B41FA5}">
                      <a16:colId xmlns:a16="http://schemas.microsoft.com/office/drawing/2014/main" val="2076042803"/>
                    </a:ext>
                  </a:extLst>
                </a:gridCol>
                <a:gridCol w="8039027">
                  <a:extLst>
                    <a:ext uri="{9D8B030D-6E8A-4147-A177-3AD203B41FA5}">
                      <a16:colId xmlns:a16="http://schemas.microsoft.com/office/drawing/2014/main" val="3678219459"/>
                    </a:ext>
                  </a:extLst>
                </a:gridCol>
              </a:tblGrid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850061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3123623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Organizer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9422389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Facilitator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58228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314283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929335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Scribe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881539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 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698372"/>
                  </a:ext>
                </a:extLst>
              </a:tr>
              <a:tr h="5143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988888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BD7A0-1198-FAEC-622E-D61393BA2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</p:spPr>
        <p:txBody>
          <a:bodyPr/>
          <a:lstStyle/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16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8887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8734-47AE-4A12-9D79-4B02BE31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Scope of the Self-Evaluation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19C7D-908C-4346-8EC3-852511816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Identify the function in scope for the self-evaluation</a:t>
            </a:r>
          </a:p>
          <a:p>
            <a:r>
              <a:rPr lang="en-US" dirty="0"/>
              <a:t>“Function” is the part of the organization to which the C2M2 is applied</a:t>
            </a:r>
          </a:p>
          <a:p>
            <a:r>
              <a:rPr lang="en-US" dirty="0"/>
              <a:t>Consider the level of similarity of security management when selecting a function</a:t>
            </a:r>
          </a:p>
          <a:p>
            <a:r>
              <a:rPr lang="en-US" dirty="0"/>
              <a:t>Consider the systems and organizations that share interdependencies with the function</a:t>
            </a:r>
          </a:p>
          <a:p>
            <a:pPr marL="0" indent="0">
              <a:buNone/>
            </a:pPr>
            <a:r>
              <a:rPr lang="en-US" b="1" dirty="0"/>
              <a:t>A self-evaluation for the in-scope function would include</a:t>
            </a:r>
          </a:p>
          <a:p>
            <a:r>
              <a:rPr lang="en-US" dirty="0"/>
              <a:t>Assets important to the delivery of the function</a:t>
            </a:r>
          </a:p>
          <a:p>
            <a:r>
              <a:rPr lang="en-US" dirty="0"/>
              <a:t>Assets within the function that may be leveraged to achieve a threat objective</a:t>
            </a:r>
          </a:p>
          <a:p>
            <a:r>
              <a:rPr lang="en-US" dirty="0"/>
              <a:t>Other potential assets within the function (e.g., data in the cloud, mobile devices)</a:t>
            </a:r>
          </a:p>
          <a:p>
            <a:r>
              <a:rPr lang="en-US" dirty="0"/>
              <a:t>Third-parties that have access to, control of, or custody of the function’s assets</a:t>
            </a:r>
          </a:p>
          <a:p>
            <a:r>
              <a:rPr lang="en-US" dirty="0"/>
              <a:t>Third-parties upon which the function depends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D431F7-B80F-943B-2274-04601BA98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17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68344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8364-D018-7201-01C8-19BC1C85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Agreed-Upon Function and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D6334-8EA2-8A13-63C9-B568645BF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Placeholder for the organization performing the self-evaluation to describe the organization’s identified function in-scope for the self-evaluation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7E72-674A-7EA0-B578-F2DF3CA7F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</p:spPr>
        <p:txBody>
          <a:bodyPr/>
          <a:lstStyle/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18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03053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>
            <a:extLst>
              <a:ext uri="{FF2B5EF4-FFF2-40B4-BE49-F238E27FC236}">
                <a16:creationId xmlns:a16="http://schemas.microsoft.com/office/drawing/2014/main" id="{D827E995-2471-C761-C026-F7AB84475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Self-Evaluation Process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81590-51AD-FB4E-BA8C-82F89E14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facilitator will assist the group in reaching consensus on responses</a:t>
            </a:r>
          </a:p>
          <a:p>
            <a:r>
              <a:rPr lang="en-US" dirty="0"/>
              <a:t>Select the response that best matches the level of implementation for each practice </a:t>
            </a:r>
          </a:p>
          <a:p>
            <a:r>
              <a:rPr lang="en-US" dirty="0"/>
              <a:t>If consensus cannot be reached, moving on and returning later may help facilitate consensus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0005C7-F276-5E36-264A-C1F507EC0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19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3120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22" name="Table 4">
            <a:extLst>
              <a:ext uri="{FF2B5EF4-FFF2-40B4-BE49-F238E27FC236}">
                <a16:creationId xmlns:a16="http://schemas.microsoft.com/office/drawing/2014/main" id="{1D6A2F9F-A06C-4C3B-9C1C-059A3C0E5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287263"/>
              </p:ext>
            </p:extLst>
          </p:nvPr>
        </p:nvGraphicFramePr>
        <p:xfrm>
          <a:off x="971788" y="1401071"/>
          <a:ext cx="10468681" cy="419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649">
                  <a:extLst>
                    <a:ext uri="{9D8B030D-6E8A-4147-A177-3AD203B41FA5}">
                      <a16:colId xmlns:a16="http://schemas.microsoft.com/office/drawing/2014/main" val="3343459916"/>
                    </a:ext>
                  </a:extLst>
                </a:gridCol>
                <a:gridCol w="9277032">
                  <a:extLst>
                    <a:ext uri="{9D8B030D-6E8A-4147-A177-3AD203B41FA5}">
                      <a16:colId xmlns:a16="http://schemas.microsoft.com/office/drawing/2014/main" val="2261252066"/>
                    </a:ext>
                  </a:extLst>
                </a:gridCol>
              </a:tblGrid>
              <a:tr h="838006">
                <a:tc>
                  <a:txBody>
                    <a:bodyPr/>
                    <a:lstStyle/>
                    <a:p>
                      <a:r>
                        <a:rPr lang="en-US" sz="3600" b="0" i="0" kern="1200" dirty="0">
                          <a:solidFill>
                            <a:schemeClr val="accent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i="0" kern="1200" dirty="0">
                          <a:solidFill>
                            <a:schemeClr val="accent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Opening Remarks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38447"/>
                  </a:ext>
                </a:extLst>
              </a:tr>
              <a:tr h="838006">
                <a:tc>
                  <a:txBody>
                    <a:bodyPr/>
                    <a:lstStyle/>
                    <a:p>
                      <a:r>
                        <a:rPr lang="en-US" sz="3600" b="0" i="0" kern="1200" dirty="0">
                          <a:solidFill>
                            <a:schemeClr val="accent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342900"/>
                      <a:r>
                        <a:rPr lang="en-US" sz="3600" b="0" i="0" kern="1200" dirty="0">
                          <a:solidFill>
                            <a:schemeClr val="accent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C2M2 Overview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21142"/>
                  </a:ext>
                </a:extLst>
              </a:tr>
              <a:tr h="838006">
                <a:tc>
                  <a:txBody>
                    <a:bodyPr/>
                    <a:lstStyle/>
                    <a:p>
                      <a:r>
                        <a:rPr lang="en-US" sz="3600" b="0" i="0" kern="1200" dirty="0">
                          <a:solidFill>
                            <a:schemeClr val="accent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342900"/>
                      <a:r>
                        <a:rPr lang="en-US" sz="3600" b="0" i="0" kern="1200" dirty="0">
                          <a:solidFill>
                            <a:schemeClr val="accent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Self-Evaluation Overview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97363"/>
                  </a:ext>
                </a:extLst>
              </a:tr>
              <a:tr h="838006">
                <a:tc>
                  <a:txBody>
                    <a:bodyPr/>
                    <a:lstStyle/>
                    <a:p>
                      <a:r>
                        <a:rPr lang="en-US" sz="3600" b="0" i="0" kern="1200" dirty="0">
                          <a:solidFill>
                            <a:schemeClr val="accent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342900"/>
                      <a:r>
                        <a:rPr lang="en-US" sz="3600" b="0" i="0" kern="1200" dirty="0">
                          <a:solidFill>
                            <a:schemeClr val="accent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Scoring and Interpretation 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301734"/>
                  </a:ext>
                </a:extLst>
              </a:tr>
              <a:tr h="838006">
                <a:tc>
                  <a:txBody>
                    <a:bodyPr/>
                    <a:lstStyle/>
                    <a:p>
                      <a:r>
                        <a:rPr lang="en-US" sz="3600" b="0" i="0" kern="1200" dirty="0">
                          <a:solidFill>
                            <a:schemeClr val="accent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342900"/>
                      <a:r>
                        <a:rPr lang="en-US" sz="3600" b="0" i="0" kern="1200" dirty="0">
                          <a:solidFill>
                            <a:schemeClr val="accent1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Questions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497616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08C0893-D48A-C09D-1BE8-A7BB95D0C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2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090497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Self-Evaluation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55" y="1402834"/>
            <a:ext cx="5430045" cy="4711359"/>
          </a:xfrm>
        </p:spPr>
        <p:txBody>
          <a:bodyPr/>
          <a:lstStyle/>
          <a:p>
            <a:r>
              <a:rPr lang="en-US" dirty="0"/>
              <a:t>The self-evaluation tool will not create a self-evaluation report unless a response is selected for every practice</a:t>
            </a:r>
          </a:p>
          <a:p>
            <a:pPr lvl="1"/>
            <a:r>
              <a:rPr lang="en-US" dirty="0"/>
              <a:t>If the organization has chosen to not implement a practice, select Not Implemented </a:t>
            </a:r>
          </a:p>
          <a:p>
            <a:r>
              <a:rPr lang="en-US" dirty="0"/>
              <a:t>Use the notes field to capture important information (e.g., rationale for responses) that may be of use later in explaining self-evaluation results</a:t>
            </a:r>
          </a:p>
        </p:txBody>
      </p:sp>
      <p:pic>
        <p:nvPicPr>
          <p:cNvPr id="8" name="Picture 7" descr="Screenshot of the PDF-Based Self-Evaluation Tool.">
            <a:extLst>
              <a:ext uri="{FF2B5EF4-FFF2-40B4-BE49-F238E27FC236}">
                <a16:creationId xmlns:a16="http://schemas.microsoft.com/office/drawing/2014/main" id="{C4205F3A-1BCA-A2A7-CEDA-396ED4A65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527" y="1402834"/>
            <a:ext cx="5473330" cy="27772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 descr="Screenshot of the HTML-Based Self-Evaluation Tool.">
            <a:extLst>
              <a:ext uri="{FF2B5EF4-FFF2-40B4-BE49-F238E27FC236}">
                <a16:creationId xmlns:a16="http://schemas.microsoft.com/office/drawing/2014/main" id="{33693728-0D7F-554D-9FE1-C3B335EA4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371" y="3309257"/>
            <a:ext cx="5845304" cy="30768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F7221-3791-7A6D-D53E-C07E47D8D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20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19735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Options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613A4D0-CA16-44EB-9AF4-126AE66F1A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892215"/>
              </p:ext>
            </p:extLst>
          </p:nvPr>
        </p:nvGraphicFramePr>
        <p:xfrm>
          <a:off x="665163" y="1403350"/>
          <a:ext cx="10826749" cy="370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849">
                  <a:extLst>
                    <a:ext uri="{9D8B030D-6E8A-4147-A177-3AD203B41FA5}">
                      <a16:colId xmlns:a16="http://schemas.microsoft.com/office/drawing/2014/main" val="2192320973"/>
                    </a:ext>
                  </a:extLst>
                </a:gridCol>
                <a:gridCol w="7430900">
                  <a:extLst>
                    <a:ext uri="{9D8B030D-6E8A-4147-A177-3AD203B41FA5}">
                      <a16:colId xmlns:a16="http://schemas.microsoft.com/office/drawing/2014/main" val="3345014824"/>
                    </a:ext>
                  </a:extLst>
                </a:gridCol>
              </a:tblGrid>
              <a:tr h="74012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Description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935121"/>
                  </a:ext>
                </a:extLst>
              </a:tr>
              <a:tr h="74012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Fully Implemented  (FI)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4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677483"/>
                  </a:ext>
                </a:extLst>
              </a:tr>
              <a:tr h="740127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Largely Implemented (LI)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A6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Complete, but with a recognized opportunity for improvement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894895"/>
                  </a:ext>
                </a:extLst>
              </a:tr>
              <a:tr h="740127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Partially Implemented (PI)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9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Incomplete; there are multiple opportunities for improvement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884373"/>
                  </a:ext>
                </a:extLst>
              </a:tr>
              <a:tr h="740127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Not Implemented (NI)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Absent; the practice is not performed by the organization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694302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490045-E417-3A57-B9A5-8A757D9E8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21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570944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>
            <a:extLst>
              <a:ext uri="{FF2B5EF4-FFF2-40B4-BE49-F238E27FC236}">
                <a16:creationId xmlns:a16="http://schemas.microsoft.com/office/drawing/2014/main" id="{D827E995-2471-C761-C026-F7AB84475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642" y="399954"/>
            <a:ext cx="11102542" cy="672104"/>
          </a:xfrm>
        </p:spPr>
        <p:txBody>
          <a:bodyPr>
            <a:normAutofit/>
          </a:bodyPr>
          <a:lstStyle/>
          <a:p>
            <a:r>
              <a:rPr lang="en-US" dirty="0"/>
              <a:t>Selecting Responses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81590-51AD-FB4E-BA8C-82F89E14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key phrases in the practices</a:t>
            </a:r>
          </a:p>
          <a:p>
            <a:r>
              <a:rPr lang="en-US" dirty="0"/>
              <a:t>Examples of key phrases</a:t>
            </a:r>
          </a:p>
          <a:p>
            <a:pPr lvl="1"/>
            <a:r>
              <a:rPr lang="en-US" dirty="0"/>
              <a:t>“periodically and according to defined triggers”</a:t>
            </a:r>
          </a:p>
          <a:p>
            <a:pPr lvl="1"/>
            <a:r>
              <a:rPr lang="en-US" dirty="0"/>
              <a:t>“is established and maintained”</a:t>
            </a:r>
          </a:p>
          <a:p>
            <a:r>
              <a:rPr lang="en-US" dirty="0"/>
              <a:t>Use the clickable pop-up definitions of key terms or the glossary to help answer specific questions</a:t>
            </a:r>
          </a:p>
          <a:p>
            <a:r>
              <a:rPr lang="en-US" dirty="0"/>
              <a:t>Use the help text to help answer specific questions about practices</a:t>
            </a:r>
          </a:p>
          <a:p>
            <a:r>
              <a:rPr lang="en-US" dirty="0"/>
              <a:t>Responses should reflect the current state of the organization</a:t>
            </a:r>
          </a:p>
          <a:p>
            <a:pPr lvl="1"/>
            <a:r>
              <a:rPr lang="en-US" dirty="0"/>
              <a:t>Consider documenting in-progress or planned projects in the notes field</a:t>
            </a:r>
          </a:p>
          <a:p>
            <a:pPr lvl="1"/>
            <a:r>
              <a:rPr lang="en-US" dirty="0"/>
              <a:t>Consider updating your self-evaluation when in-progress or planned projects are complete or at a set period, such as every six months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88CBE2-BCC4-094D-5663-08E8CA3B4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22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45705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272C-1A2D-7240-A2CC-50514F11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Types Included in the C2M2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9B433-2795-17EE-5A8E-3452D18C203C}"/>
              </a:ext>
            </a:extLst>
          </p:cNvPr>
          <p:cNvSpPr txBox="1"/>
          <p:nvPr/>
        </p:nvSpPr>
        <p:spPr>
          <a:xfrm>
            <a:off x="412286" y="1889149"/>
            <a:ext cx="4946295" cy="24622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1" i="1" dirty="0">
                <a:cs typeface="Segoe UI" panose="020B0502040204020203" pitchFamily="34" charset="0"/>
              </a:rPr>
              <a:t>Asset:</a:t>
            </a:r>
            <a:r>
              <a:rPr lang="en-US" sz="2000" b="1" dirty="0">
                <a:cs typeface="Segoe UI" panose="020B0502040204020203" pitchFamily="34" charset="0"/>
              </a:rPr>
              <a:t> something of value to the organization</a:t>
            </a:r>
          </a:p>
          <a:p>
            <a:pPr marL="380990" indent="-222245">
              <a:buFont typeface="Arial" panose="020B0604020202020204" pitchFamily="34" charset="0"/>
              <a:buChar char="•"/>
            </a:pPr>
            <a:r>
              <a:rPr lang="en-US" sz="2000" i="1" dirty="0">
                <a:cs typeface="Segoe UI" panose="020B0502040204020203" pitchFamily="34" charset="0"/>
              </a:rPr>
              <a:t>IT asset</a:t>
            </a:r>
            <a:r>
              <a:rPr lang="en-US" sz="2000" dirty="0">
                <a:cs typeface="Segoe UI" panose="020B0502040204020203" pitchFamily="34" charset="0"/>
              </a:rPr>
              <a:t>: hardware and software</a:t>
            </a:r>
          </a:p>
          <a:p>
            <a:pPr marL="380990" indent="-222245">
              <a:buFont typeface="Arial" panose="020B0604020202020204" pitchFamily="34" charset="0"/>
              <a:buChar char="•"/>
            </a:pPr>
            <a:r>
              <a:rPr lang="en-US" sz="2000" i="1" dirty="0">
                <a:cs typeface="Segoe UI" panose="020B0502040204020203" pitchFamily="34" charset="0"/>
              </a:rPr>
              <a:t>OT asset:</a:t>
            </a:r>
            <a:r>
              <a:rPr lang="en-US" sz="2000" dirty="0">
                <a:cs typeface="Segoe UI" panose="020B0502040204020203" pitchFamily="34" charset="0"/>
              </a:rPr>
              <a:t> hardware and software</a:t>
            </a:r>
          </a:p>
          <a:p>
            <a:pPr marL="380990" indent="-222245">
              <a:buFont typeface="Arial" panose="020B0604020202020204" pitchFamily="34" charset="0"/>
              <a:buChar char="•"/>
            </a:pPr>
            <a:r>
              <a:rPr lang="en-US" sz="2000" i="1" dirty="0">
                <a:cs typeface="Segoe UI" panose="020B0502040204020203" pitchFamily="34" charset="0"/>
              </a:rPr>
              <a:t>Information asset</a:t>
            </a:r>
            <a:r>
              <a:rPr lang="en-US" sz="2000" dirty="0">
                <a:cs typeface="Segoe UI" panose="020B0502040204020203" pitchFamily="34" charset="0"/>
              </a:rPr>
              <a:t>: information essential for operating the function</a:t>
            </a:r>
          </a:p>
          <a:p>
            <a:pPr marL="158745"/>
            <a:endParaRPr lang="en-US" sz="2000" i="1" dirty="0">
              <a:cs typeface="Segoe UI" panose="020B0502040204020203" pitchFamily="34" charset="0"/>
            </a:endParaRPr>
          </a:p>
          <a:p>
            <a:pPr marL="158745"/>
            <a:r>
              <a:rPr lang="en-US" sz="2000" dirty="0">
                <a:cs typeface="Segoe UI" panose="020B0502040204020203" pitchFamily="34" charset="0"/>
              </a:rPr>
              <a:t>Consider these three types of asset when C2M2 practices refer to “assets.”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12B4B-885F-EF2A-13D0-6E9215DBAEA9}"/>
              </a:ext>
            </a:extLst>
          </p:cNvPr>
          <p:cNvSpPr txBox="1"/>
          <p:nvPr/>
        </p:nvSpPr>
        <p:spPr>
          <a:xfrm>
            <a:off x="5862015" y="1889149"/>
            <a:ext cx="5917697" cy="526578"/>
          </a:xfrm>
          <a:prstGeom prst="rect">
            <a:avLst/>
          </a:prstGeom>
          <a:solidFill>
            <a:srgbClr val="33669A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Examples of Assets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834B82-AE79-9BA4-50CE-3D7293977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66303"/>
              </p:ext>
            </p:extLst>
          </p:nvPr>
        </p:nvGraphicFramePr>
        <p:xfrm>
          <a:off x="5862016" y="2424867"/>
          <a:ext cx="591769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566">
                  <a:extLst>
                    <a:ext uri="{9D8B030D-6E8A-4147-A177-3AD203B41FA5}">
                      <a16:colId xmlns:a16="http://schemas.microsoft.com/office/drawing/2014/main" val="250782922"/>
                    </a:ext>
                  </a:extLst>
                </a:gridCol>
                <a:gridCol w="1972566">
                  <a:extLst>
                    <a:ext uri="{9D8B030D-6E8A-4147-A177-3AD203B41FA5}">
                      <a16:colId xmlns:a16="http://schemas.microsoft.com/office/drawing/2014/main" val="384326763"/>
                    </a:ext>
                  </a:extLst>
                </a:gridCol>
                <a:gridCol w="1972566">
                  <a:extLst>
                    <a:ext uri="{9D8B030D-6E8A-4147-A177-3AD203B41FA5}">
                      <a16:colId xmlns:a16="http://schemas.microsoft.com/office/drawing/2014/main" val="97979024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Segoe UI" panose="020B0502040204020203" pitchFamily="34" charset="0"/>
                        </a:rPr>
                        <a:t>IT Assets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D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Segoe UI" panose="020B0502040204020203" pitchFamily="34" charset="0"/>
                        </a:rPr>
                        <a:t>OT Assets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D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Segoe UI" panose="020B0502040204020203" pitchFamily="34" charset="0"/>
                        </a:rPr>
                        <a:t>Information Assets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D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9835"/>
                  </a:ext>
                </a:extLst>
              </a:tr>
              <a:tr h="2928669">
                <a:tc>
                  <a:txBody>
                    <a:bodyPr/>
                    <a:lstStyle/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Workstations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Switches, routers, and firewalls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Servers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Virtual machines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Software</a:t>
                      </a:r>
                    </a:p>
                    <a:p>
                      <a:endParaRPr lang="en-US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Workstations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Switches, routers, and firewalls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Servers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Virtual machines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Software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Programmable Logic Controllers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HMI Stations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RTUs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Actuators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Sensors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Business data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Intellectual property 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Customer information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Contracts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Security logs</a:t>
                      </a:r>
                    </a:p>
                    <a:p>
                      <a:pPr marL="119063" lvl="0" indent="-1190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Metadata</a:t>
                      </a:r>
                    </a:p>
                    <a:p>
                      <a:endParaRPr lang="en-US" sz="1600" dirty="0"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267935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3023C2-3B4A-F3C3-4855-4DD9150DC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23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28510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Hoc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By design, MIL1 practices may be implemented in an ad hoc manner and still be considered Fully Implemented.</a:t>
            </a:r>
          </a:p>
          <a:p>
            <a:pPr lvl="1"/>
            <a:r>
              <a:rPr lang="en-US" dirty="0"/>
              <a:t>Performance of ad hoc practices may depend on the initiative and experience of an individual or team, without much organizational guidance (e.g., policy or procedures)</a:t>
            </a:r>
          </a:p>
          <a:p>
            <a:pPr lvl="1"/>
            <a:r>
              <a:rPr lang="en-US" dirty="0"/>
              <a:t>The quality of the outcome may vary significantly depending on who is performing the practice and other factors such as the methods or tools used</a:t>
            </a:r>
          </a:p>
          <a:p>
            <a:pPr lvl="1"/>
            <a:r>
              <a:rPr lang="en-US" dirty="0"/>
              <a:t>Lessons learned may not be captured and outcomes may be difficult to repeat</a:t>
            </a:r>
          </a:p>
          <a:p>
            <a:pPr lvl="1"/>
            <a:r>
              <a:rPr lang="en-US" dirty="0"/>
              <a:t>Institutional knowledge is not captured in documented policy, procedures, or work instructions</a:t>
            </a:r>
          </a:p>
          <a:p>
            <a:pPr lvl="1"/>
            <a:r>
              <a:rPr lang="en-US" dirty="0"/>
              <a:t>The practice may not be retained over time or under times of stress</a:t>
            </a:r>
          </a:p>
          <a:p>
            <a:pPr lvl="1"/>
            <a:r>
              <a:rPr lang="en-US" dirty="0"/>
              <a:t>Implementation of ad hoc practices, like any other practice, may result in documented artifacts (e.g., asset inventories, a cybersecurity program strategy)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CEDEFA-4710-970C-70F2-14D0F2713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24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6925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42" y="399954"/>
            <a:ext cx="11081994" cy="672104"/>
          </a:xfrm>
        </p:spPr>
        <p:txBody>
          <a:bodyPr>
            <a:normAutofit/>
          </a:bodyPr>
          <a:lstStyle/>
          <a:p>
            <a:r>
              <a:rPr lang="en-US" dirty="0"/>
              <a:t>Practice With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several practices that, depending on how they are scored, inform the logical response for certain other practices.</a:t>
            </a:r>
          </a:p>
          <a:p>
            <a:r>
              <a:rPr lang="en-US" dirty="0"/>
              <a:t>Practices that contain dependencies reference the related practice in parentheses within the text of the practice. </a:t>
            </a:r>
          </a:p>
          <a:p>
            <a:r>
              <a:rPr lang="en-US" dirty="0"/>
              <a:t>For example, THREAT 2j is dependent upon SITUATION 3g. THREAT-2j states “Threat monitoring and response activities leverage and trigger predefined states of operation (SITUATION-3g).” </a:t>
            </a:r>
          </a:p>
          <a:p>
            <a:r>
              <a:rPr lang="en-US" dirty="0"/>
              <a:t>If SITUATION 3g is scored as Not Implemented (i.e., the organization has not identified predefined states of operation), then THREAT-2j should not be scored as Largely Implemented or Fully Implemented.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BE2843-7867-42DC-C4AC-2F2AB6F39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25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48756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42" y="399954"/>
            <a:ext cx="11081994" cy="672104"/>
          </a:xfrm>
        </p:spPr>
        <p:txBody>
          <a:bodyPr>
            <a:normAutofit/>
          </a:bodyPr>
          <a:lstStyle/>
          <a:p>
            <a:r>
              <a:rPr lang="en-US" dirty="0"/>
              <a:t>Practices with Compound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some but not all activities in a practice are implemented, the response should reflect the level of implementation (i.e., it should not be considered Fully Implemented)</a:t>
            </a:r>
          </a:p>
          <a:p>
            <a:pPr lvl="1"/>
            <a:r>
              <a:rPr lang="en-US" dirty="0"/>
              <a:t>For example, ARCHITECTURE-1b states “A strategy for cybersecurity architecture is established and maintained in alignment with the organization’s cybersecurity program strategy (PROGRAM-1b) and enterprise architecture”</a:t>
            </a:r>
          </a:p>
          <a:p>
            <a:pPr lvl="1"/>
            <a:r>
              <a:rPr lang="en-US" dirty="0"/>
              <a:t>If the strategy exists but is not routinely updated, </a:t>
            </a:r>
            <a:r>
              <a:rPr lang="en-US" i="1" dirty="0"/>
              <a:t>Largely Implemented </a:t>
            </a:r>
            <a:r>
              <a:rPr lang="en-US" dirty="0"/>
              <a:t>should be considered instead of </a:t>
            </a:r>
            <a:r>
              <a:rPr lang="en-US" i="1" dirty="0"/>
              <a:t>Fully Implemented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491291-703A-A390-AF14-98B2F7F28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26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85186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499A-925B-744F-A733-C3DE612F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Progressions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FA602-687A-484F-8079-3725C870B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The model includes sets of related practices that form increasingly complete, comprehensive, or advanced implementations of an activity </a:t>
            </a:r>
          </a:p>
          <a:p>
            <a:pPr marL="838190" lvl="1" indent="-380990"/>
            <a:r>
              <a:rPr lang="en-US" dirty="0"/>
              <a:t>These are called </a:t>
            </a:r>
            <a:r>
              <a:rPr lang="en-US" i="1" dirty="0"/>
              <a:t>practice progressions </a:t>
            </a:r>
            <a:r>
              <a:rPr lang="en-US" dirty="0"/>
              <a:t>and are noted in the help text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These practice progressions mostly start with ad hoc practices in MIL1 that serve as a foundation upon which the other practices build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When evaluating a practice in a progression, implementation of prior practices in the progression should be considered</a:t>
            </a:r>
            <a:br>
              <a:rPr lang="en-US" dirty="0"/>
            </a:br>
            <a:endParaRPr lang="en-US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FDC354-3AF9-B7C6-5E32-0B6362A61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27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52451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499A-925B-744F-A733-C3DE612F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Progression Example</a:t>
            </a:r>
          </a:p>
        </p:txBody>
      </p:sp>
      <p:pic>
        <p:nvPicPr>
          <p:cNvPr id="5" name="Picture 4" descr="This graphic shows an example of a practice progression from the first objective of ASSET: Manage IT and OT Asset Inventory. &#10;&#10;The progression illustrates that MIL1-ASSET-1a, MIL2-ASSET-1b, MIL3-ASSET-1f, and MIL3-ASSET-1g form a progression. These practices are about the IT and OT asset inventory being created and growing in completeness and accuracy.">
            <a:extLst>
              <a:ext uri="{FF2B5EF4-FFF2-40B4-BE49-F238E27FC236}">
                <a16:creationId xmlns:a16="http://schemas.microsoft.com/office/drawing/2014/main" id="{E3C1CAF0-3C5F-CF2F-1905-0F1D6212D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67" y="1265624"/>
            <a:ext cx="8415453" cy="3978215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81EB84-D339-5C4C-ADF7-F7E3AA168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0762" y="1611981"/>
            <a:ext cx="8778591" cy="950055"/>
          </a:xfrm>
          <a:prstGeom prst="roundRect">
            <a:avLst/>
          </a:prstGeom>
          <a:noFill/>
          <a:ln w="28575"/>
          <a:effectLst>
            <a:outerShdw blurRad="78524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296F60-2547-61F5-9B7E-D71929934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5810" y="3826412"/>
            <a:ext cx="8778591" cy="911347"/>
          </a:xfrm>
          <a:prstGeom prst="roundRect">
            <a:avLst/>
          </a:prstGeom>
          <a:noFill/>
          <a:ln w="28575"/>
          <a:effectLst>
            <a:outerShdw blurRad="78524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5C365-9C3F-8D87-DE26-AE5483FDC6D3}"/>
              </a:ext>
            </a:extLst>
          </p:cNvPr>
          <p:cNvSpPr txBox="1"/>
          <p:nvPr/>
        </p:nvSpPr>
        <p:spPr>
          <a:xfrm>
            <a:off x="1575589" y="5293096"/>
            <a:ext cx="8778240" cy="952959"/>
          </a:xfrm>
          <a:prstGeom prst="roundRect">
            <a:avLst/>
          </a:prstGeom>
          <a:solidFill>
            <a:schemeClr val="bg1"/>
          </a:solidFill>
          <a:ln w="28575"/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ASSET-1a, ASSET-1b, ASSET-1f, and ASSET-1g form a progression.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These practices are about the IT and OT asset inventory being created and growing in completeness and accuracy.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883D1A-5A15-C03C-1E8F-2F03E63D5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28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29346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Scoring and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50828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Facilitator Opening Remarks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9600FC-3AD6-FAA7-A7E8-13F1C7DF4147}"/>
              </a:ext>
            </a:extLst>
          </p:cNvPr>
          <p:cNvSpPr txBox="1"/>
          <p:nvPr/>
        </p:nvSpPr>
        <p:spPr>
          <a:xfrm>
            <a:off x="977153" y="4769224"/>
            <a:ext cx="7476565" cy="104887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</a:rPr>
              <a:t>Facilitator Name, Title, Organizational Business Unit</a:t>
            </a:r>
          </a:p>
        </p:txBody>
      </p:sp>
    </p:spTree>
    <p:extLst>
      <p:ext uri="{BB962C8B-B14F-4D97-AF65-F5344CB8AC3E}">
        <p14:creationId xmlns:p14="http://schemas.microsoft.com/office/powerpoint/2010/main" val="3335183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B5B5-1B19-6265-F475-22503616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MIL Achievement by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D07F-B768-6861-195A-A3805B997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" y="1402834"/>
            <a:ext cx="5602642" cy="4711359"/>
          </a:xfrm>
        </p:spPr>
        <p:txBody>
          <a:bodyPr/>
          <a:lstStyle/>
          <a:p>
            <a:r>
              <a:rPr lang="en-US" dirty="0"/>
              <a:t>A summary bar chart provides a quick indication of the MIL achieved in each domain.  </a:t>
            </a:r>
          </a:p>
          <a:p>
            <a:r>
              <a:rPr lang="en-US" dirty="0"/>
              <a:t>In </a:t>
            </a:r>
            <a:r>
              <a:rPr lang="en-US"/>
              <a:t>this example:</a:t>
            </a:r>
            <a:endParaRPr lang="en-US" dirty="0"/>
          </a:p>
          <a:p>
            <a:pPr lvl="1"/>
            <a:r>
              <a:rPr lang="en-US" dirty="0"/>
              <a:t>MIL3 has been achieved in ACCESS.</a:t>
            </a:r>
          </a:p>
          <a:p>
            <a:pPr lvl="1"/>
            <a:r>
              <a:rPr lang="en-US" dirty="0"/>
              <a:t>MIL2 has been achieved in SITUATION, WORKFORCE, and PROGRAM.</a:t>
            </a:r>
          </a:p>
          <a:p>
            <a:pPr lvl="1"/>
            <a:r>
              <a:rPr lang="en-US" dirty="0"/>
              <a:t>MIL1 has been achieved in all other domains.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1081B-0EFA-8F3C-0B13-E4E8AA3C5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A832EBB2-C8C3-6346-899B-5AA7E42A487A}" type="slidenum">
              <a:rPr lang="en-US" smtClean="0"/>
              <a:pPr/>
              <a:t>30</a:t>
            </a:fld>
            <a:r>
              <a:rPr lang="en-US"/>
              <a:t> -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BC5B85-C8B8-D20A-6C41-16C9CBE9E0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79609" y="1397339"/>
            <a:ext cx="4581117" cy="47168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658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A1E6D-EBD2-2EEB-3369-1C04F534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Summary Score MIL1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70AADC-6AF4-E825-47E1-A761FFD0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853" t="7129" r="49216" b="14645"/>
          <a:stretch/>
        </p:blipFill>
        <p:spPr>
          <a:xfrm>
            <a:off x="1290917" y="2277035"/>
            <a:ext cx="914400" cy="368449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ACCCC1-A3CF-3D4C-0752-DC2919E24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0917" y="5152745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17F9A0-11B2-9B8D-D764-5F83F268C7AC}"/>
              </a:ext>
            </a:extLst>
          </p:cNvPr>
          <p:cNvSpPr txBox="1"/>
          <p:nvPr/>
        </p:nvSpPr>
        <p:spPr>
          <a:xfrm>
            <a:off x="0" y="4347882"/>
            <a:ext cx="914400" cy="37651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/>
            <a:r>
              <a:rPr lang="en-US" b="1" dirty="0"/>
              <a:t>MIL1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C7A5B-67A0-6474-9487-DC317968A424}"/>
              </a:ext>
            </a:extLst>
          </p:cNvPr>
          <p:cNvSpPr txBox="1"/>
          <p:nvPr/>
        </p:nvSpPr>
        <p:spPr>
          <a:xfrm>
            <a:off x="0" y="3420035"/>
            <a:ext cx="914400" cy="37651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/>
            <a:r>
              <a:rPr lang="en-US" b="1" dirty="0"/>
              <a:t>MIL2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8BB90A-EBBE-B553-6844-EF467CF29045}"/>
              </a:ext>
            </a:extLst>
          </p:cNvPr>
          <p:cNvSpPr txBox="1"/>
          <p:nvPr/>
        </p:nvSpPr>
        <p:spPr>
          <a:xfrm>
            <a:off x="0" y="2492188"/>
            <a:ext cx="914400" cy="37651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/>
            <a:r>
              <a:rPr lang="en-US" b="1" dirty="0"/>
              <a:t>MIL3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DA15FA-8DBF-F7BC-E781-A86375BE4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268" y="5337025"/>
            <a:ext cx="3136480" cy="7352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2CF06FB-B312-EDB0-B45A-9AE1075E2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94" y="2277035"/>
            <a:ext cx="1326777" cy="1844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240AEF-946E-7F3C-DEF9-2356D67F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116" y="2188283"/>
            <a:ext cx="7476565" cy="296939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D2DB6EFC-6C6D-88BC-BC4B-1EE52FFCDB65}"/>
              </a:ext>
            </a:extLst>
          </p:cNvPr>
          <p:cNvSpPr/>
          <p:nvPr/>
        </p:nvSpPr>
        <p:spPr>
          <a:xfrm>
            <a:off x="1255058" y="1906545"/>
            <a:ext cx="3168289" cy="1072897"/>
          </a:xfrm>
          <a:prstGeom prst="wedgeRoundRectCallout">
            <a:avLst>
              <a:gd name="adj1" fmla="val -34596"/>
              <a:gd name="adj2" fmla="val 18844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D75B3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09585">
              <a:defRPr/>
            </a:pPr>
            <a:r>
              <a:rPr lang="en-US" sz="2000" kern="0" dirty="0">
                <a:solidFill>
                  <a:srgbClr val="000000"/>
                </a:solidFill>
                <a:cs typeface="Segoe UI" panose="020B0502040204020203" pitchFamily="34" charset="0"/>
              </a:rPr>
              <a:t>There are 3 practices at MIL1 for the SITUATION domain</a:t>
            </a:r>
          </a:p>
        </p:txBody>
      </p:sp>
      <p:sp>
        <p:nvSpPr>
          <p:cNvPr id="13" name="Rounded Rectangular Callout 13">
            <a:extLst>
              <a:ext uri="{FF2B5EF4-FFF2-40B4-BE49-F238E27FC236}">
                <a16:creationId xmlns:a16="http://schemas.microsoft.com/office/drawing/2014/main" id="{6AAC50DE-40DA-7C34-1424-BEB1B219D737}"/>
              </a:ext>
            </a:extLst>
          </p:cNvPr>
          <p:cNvSpPr/>
          <p:nvPr/>
        </p:nvSpPr>
        <p:spPr>
          <a:xfrm>
            <a:off x="3535366" y="3377884"/>
            <a:ext cx="5928753" cy="1435565"/>
          </a:xfrm>
          <a:prstGeom prst="wedgeRoundRectCallout">
            <a:avLst>
              <a:gd name="adj1" fmla="val -72294"/>
              <a:gd name="adj2" fmla="val 30101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609585">
              <a:defRPr/>
            </a:pPr>
            <a:r>
              <a:rPr lang="en-US" sz="2000" kern="0" dirty="0">
                <a:solidFill>
                  <a:schemeClr val="bg1"/>
                </a:solidFill>
                <a:cs typeface="Segoe UI" panose="020B0502040204020203" pitchFamily="34" charset="0"/>
              </a:rPr>
              <a:t>The colors and numbers in the ring summarize implementation level of those practices; in this case, 2 practices at MIL1 are Fully Implemented and 1 is Largely Implemented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4357D-C4DE-B598-190C-C1D205EB2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</p:spPr>
        <p:txBody>
          <a:bodyPr/>
          <a:lstStyle/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31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24723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A1E6D-EBD2-2EEB-3369-1C04F534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Summary Score MIL2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70AADC-6AF4-E825-47E1-A761FFD0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853" t="7129" r="49216" b="14645"/>
          <a:stretch/>
        </p:blipFill>
        <p:spPr>
          <a:xfrm>
            <a:off x="1290917" y="2277035"/>
            <a:ext cx="914400" cy="368449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ACCCC1-A3CF-3D4C-0752-DC2919E24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0917" y="5152745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17F9A0-11B2-9B8D-D764-5F83F268C7AC}"/>
              </a:ext>
            </a:extLst>
          </p:cNvPr>
          <p:cNvSpPr txBox="1"/>
          <p:nvPr/>
        </p:nvSpPr>
        <p:spPr>
          <a:xfrm>
            <a:off x="0" y="4347882"/>
            <a:ext cx="914400" cy="37651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/>
            <a:r>
              <a:rPr lang="en-US" b="1" dirty="0"/>
              <a:t>MIL1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C7A5B-67A0-6474-9487-DC317968A424}"/>
              </a:ext>
            </a:extLst>
          </p:cNvPr>
          <p:cNvSpPr txBox="1"/>
          <p:nvPr/>
        </p:nvSpPr>
        <p:spPr>
          <a:xfrm>
            <a:off x="0" y="3420035"/>
            <a:ext cx="914400" cy="37651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/>
            <a:r>
              <a:rPr lang="en-US" b="1" dirty="0"/>
              <a:t>MIL2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8BB90A-EBBE-B553-6844-EF467CF29045}"/>
              </a:ext>
            </a:extLst>
          </p:cNvPr>
          <p:cNvSpPr txBox="1"/>
          <p:nvPr/>
        </p:nvSpPr>
        <p:spPr>
          <a:xfrm>
            <a:off x="0" y="2492188"/>
            <a:ext cx="914400" cy="37651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/>
            <a:r>
              <a:rPr lang="en-US" b="1" dirty="0"/>
              <a:t>MIL3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4842D-4943-CB39-EE31-C852AC6A2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116" y="2188283"/>
            <a:ext cx="7476565" cy="296939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DA15FA-8DBF-F7BC-E781-A86375BE4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268" y="5337025"/>
            <a:ext cx="3136480" cy="7352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2CF06FB-B312-EDB0-B45A-9AE1075E2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3694" y="2277035"/>
            <a:ext cx="1326777" cy="923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ular Callout 11">
            <a:extLst>
              <a:ext uri="{FF2B5EF4-FFF2-40B4-BE49-F238E27FC236}">
                <a16:creationId xmlns:a16="http://schemas.microsoft.com/office/drawing/2014/main" id="{70AAC872-083D-0083-D2F0-4EEDC2533DA9}"/>
              </a:ext>
            </a:extLst>
          </p:cNvPr>
          <p:cNvSpPr/>
          <p:nvPr/>
        </p:nvSpPr>
        <p:spPr>
          <a:xfrm>
            <a:off x="1093694" y="1363030"/>
            <a:ext cx="3168289" cy="1072897"/>
          </a:xfrm>
          <a:prstGeom prst="wedgeRoundRectCallout">
            <a:avLst>
              <a:gd name="adj1" fmla="val -29740"/>
              <a:gd name="adj2" fmla="val 15578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4D75B3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09585">
              <a:defRPr/>
            </a:pPr>
            <a:r>
              <a:rPr lang="en-US" sz="2000" kern="0" dirty="0">
                <a:solidFill>
                  <a:srgbClr val="000000"/>
                </a:solidFill>
                <a:cs typeface="Segoe UI" panose="020B0502040204020203" pitchFamily="34" charset="0"/>
              </a:rPr>
              <a:t>There are 16 cumulative practices at MIL2; 3 at MIL1 and 13 at MIL2</a:t>
            </a:r>
          </a:p>
        </p:txBody>
      </p:sp>
      <p:sp>
        <p:nvSpPr>
          <p:cNvPr id="22" name="Rounded Rectangular Callout 13">
            <a:extLst>
              <a:ext uri="{FF2B5EF4-FFF2-40B4-BE49-F238E27FC236}">
                <a16:creationId xmlns:a16="http://schemas.microsoft.com/office/drawing/2014/main" id="{94382A14-CA92-822E-E894-64F6AF245B8B}"/>
              </a:ext>
            </a:extLst>
          </p:cNvPr>
          <p:cNvSpPr/>
          <p:nvPr/>
        </p:nvSpPr>
        <p:spPr>
          <a:xfrm>
            <a:off x="3377773" y="3043729"/>
            <a:ext cx="4535634" cy="1304153"/>
          </a:xfrm>
          <a:prstGeom prst="wedgeRoundRectCallout">
            <a:avLst>
              <a:gd name="adj1" fmla="val -76392"/>
              <a:gd name="adj2" fmla="val 686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defTabSz="609585">
              <a:defRPr/>
            </a:pPr>
            <a:r>
              <a:rPr lang="en-US" sz="2000" kern="0" dirty="0">
                <a:solidFill>
                  <a:schemeClr val="bg1"/>
                </a:solidFill>
                <a:cs typeface="Segoe UI" panose="020B0502040204020203" pitchFamily="34" charset="0"/>
              </a:rPr>
              <a:t>2 practices are Fully Implemented</a:t>
            </a:r>
          </a:p>
          <a:p>
            <a:pPr defTabSz="609585">
              <a:defRPr/>
            </a:pPr>
            <a:r>
              <a:rPr lang="en-US" sz="2000" kern="0" dirty="0">
                <a:solidFill>
                  <a:schemeClr val="bg1"/>
                </a:solidFill>
                <a:cs typeface="Segoe UI" panose="020B0502040204020203" pitchFamily="34" charset="0"/>
              </a:rPr>
              <a:t>9 practices are Largely Implemented</a:t>
            </a:r>
          </a:p>
          <a:p>
            <a:pPr defTabSz="609585">
              <a:defRPr/>
            </a:pPr>
            <a:r>
              <a:rPr lang="en-US" sz="2000" kern="0" dirty="0">
                <a:solidFill>
                  <a:schemeClr val="bg1"/>
                </a:solidFill>
                <a:cs typeface="Segoe UI" panose="020B0502040204020203" pitchFamily="34" charset="0"/>
              </a:rPr>
              <a:t>5 practices are Partially Implemented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4357D-C4DE-B598-190C-C1D205EB2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</p:spPr>
        <p:txBody>
          <a:bodyPr/>
          <a:lstStyle/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32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457421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78C5-8C0E-1941-9221-F699B0F6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Summary Score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743A7-95E2-014D-894F-87CB62404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figure shows summarized results for every practice, grouped by domain</a:t>
            </a:r>
          </a:p>
          <a:p>
            <a:r>
              <a:rPr lang="en-US" dirty="0"/>
              <a:t>To achieve a MIL in a domain, all practices in that MIL and in all preceding MILs must have responses of either </a:t>
            </a:r>
            <a:r>
              <a:rPr lang="en-US" i="1" dirty="0"/>
              <a:t>Fully Implemented </a:t>
            </a:r>
            <a:r>
              <a:rPr lang="en-US" dirty="0"/>
              <a:t>or </a:t>
            </a:r>
            <a:r>
              <a:rPr lang="en-US" i="1" dirty="0"/>
              <a:t>Largely Implemented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C72A34-0361-4669-A02C-0C6204B8F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0" b="-1"/>
          <a:stretch/>
        </p:blipFill>
        <p:spPr>
          <a:xfrm>
            <a:off x="1460264" y="3029365"/>
            <a:ext cx="7324812" cy="3349510"/>
          </a:xfrm>
          <a:prstGeom prst="rect">
            <a:avLst/>
          </a:prstGeom>
        </p:spPr>
      </p:pic>
      <p:pic>
        <p:nvPicPr>
          <p:cNvPr id="9" name="Picture 8" descr="A graphic showing MIL1, MIL2, and MIL3 donut charts for all ten C2M2 domains using a sample data set. The Y axis indicates the MILs and the X axis indicates the domains (using the domain short names). In addition, the MIL achieved for each domain is represented by a number below the short name for each domain.">
            <a:extLst>
              <a:ext uri="{FF2B5EF4-FFF2-40B4-BE49-F238E27FC236}">
                <a16:creationId xmlns:a16="http://schemas.microsoft.com/office/drawing/2014/main" id="{A11D4895-B83B-507A-1C9A-8D3CDC5AD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268" y="5337025"/>
            <a:ext cx="3136480" cy="7352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765B1-546A-F35B-DB33-6B9B38378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33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00160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6B7C-B76F-3AF9-F474-1A0081969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Management Activities</a:t>
            </a:r>
          </a:p>
        </p:txBody>
      </p:sp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FD3FA66E-03EF-42B8-B943-EAFABBED6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15" y="1402834"/>
            <a:ext cx="3419809" cy="4711359"/>
          </a:xfrm>
        </p:spPr>
        <p:txBody>
          <a:bodyPr>
            <a:normAutofit/>
          </a:bodyPr>
          <a:lstStyle/>
          <a:p>
            <a:r>
              <a:rPr lang="en-US" sz="2000" dirty="0"/>
              <a:t>Management Activities focus on the extent to which cybersecurity practices are institutionalized, or ingrained, in the organization’s operations</a:t>
            </a:r>
          </a:p>
          <a:p>
            <a:r>
              <a:rPr lang="en-US" sz="2000" dirty="0"/>
              <a:t>This chart offers an overview from two perspectives: </a:t>
            </a:r>
          </a:p>
          <a:p>
            <a:pPr marL="742950" lvl="1" indent="-341313">
              <a:buFont typeface="+mj-lt"/>
              <a:buAutoNum type="arabicParenR"/>
            </a:pPr>
            <a:r>
              <a:rPr lang="en-US" sz="1900" dirty="0"/>
              <a:t>implementation within each domain</a:t>
            </a:r>
          </a:p>
          <a:p>
            <a:pPr marL="742950" lvl="1" indent="-341313">
              <a:buFont typeface="+mj-lt"/>
              <a:buAutoNum type="arabicParenR"/>
            </a:pPr>
            <a:r>
              <a:rPr lang="en-US" sz="1900" dirty="0"/>
              <a:t>implementation across the 10 domains</a:t>
            </a:r>
          </a:p>
        </p:txBody>
      </p:sp>
      <p:pic>
        <p:nvPicPr>
          <p:cNvPr id="81" name="Picture 80" descr="A graphic of a table that shows color-coded indicators of the implementation response for each of the management activities for the ten C2M2 domains. The Y axis lists each  management practice, which is repeated in each C2M2 domain, and the domain short names along the X axis.">
            <a:extLst>
              <a:ext uri="{FF2B5EF4-FFF2-40B4-BE49-F238E27FC236}">
                <a16:creationId xmlns:a16="http://schemas.microsoft.com/office/drawing/2014/main" id="{965452C5-81BF-4A8B-8547-2E323B5A8C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75835" y="1340190"/>
            <a:ext cx="7577352" cy="485922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C60E55C-431F-4DDF-8D67-49FFEF354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3" y="5378901"/>
            <a:ext cx="3136480" cy="7352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5BD48-C355-8B82-CD80-A1B3CE8E8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34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253162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7432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1738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Sponsor Opening Remarks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2FC97-7781-6878-2887-E46097BE1456}"/>
              </a:ext>
            </a:extLst>
          </p:cNvPr>
          <p:cNvSpPr txBox="1"/>
          <p:nvPr/>
        </p:nvSpPr>
        <p:spPr>
          <a:xfrm>
            <a:off x="977153" y="4769224"/>
            <a:ext cx="7476565" cy="104887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</a:rPr>
              <a:t>Sponsor Name, Title, Organizational Business Unit</a:t>
            </a:r>
          </a:p>
        </p:txBody>
      </p:sp>
    </p:spTree>
    <p:extLst>
      <p:ext uri="{BB962C8B-B14F-4D97-AF65-F5344CB8AC3E}">
        <p14:creationId xmlns:p14="http://schemas.microsoft.com/office/powerpoint/2010/main" val="200536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Cybersecurity Capability Maturity Model (C2M2) Overview</a:t>
            </a:r>
          </a:p>
        </p:txBody>
      </p:sp>
    </p:spTree>
    <p:extLst>
      <p:ext uri="{BB962C8B-B14F-4D97-AF65-F5344CB8AC3E}">
        <p14:creationId xmlns:p14="http://schemas.microsoft.com/office/powerpoint/2010/main" val="343376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5CEF-D537-49D1-933E-49B2F049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C2M2 Version 2.1 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6C029-2DF7-BA38-2960-F0201BA8D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6</a:t>
            </a:fld>
            <a:r>
              <a:rPr lang="en-US" dirty="0"/>
              <a:t> -</a:t>
            </a:r>
          </a:p>
        </p:txBody>
      </p:sp>
      <p:pic>
        <p:nvPicPr>
          <p:cNvPr id="7" name="Picture 6" descr="C2M2 logo">
            <a:extLst>
              <a:ext uri="{FF2B5EF4-FFF2-40B4-BE49-F238E27FC236}">
                <a16:creationId xmlns:a16="http://schemas.microsoft.com/office/drawing/2014/main" id="{CDEC087C-F650-4BC2-9FE6-B76BF63B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42" y="1424117"/>
            <a:ext cx="2257602" cy="1144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38A00D-98AA-179C-734A-44B027353FE3}"/>
              </a:ext>
            </a:extLst>
          </p:cNvPr>
          <p:cNvSpPr txBox="1"/>
          <p:nvPr/>
        </p:nvSpPr>
        <p:spPr>
          <a:xfrm>
            <a:off x="3402501" y="1394603"/>
            <a:ext cx="7180182" cy="119726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ts val="2850"/>
              </a:lnSpc>
            </a:pPr>
            <a:r>
              <a:rPr lang="en-US" sz="2800" dirty="0">
                <a:latin typeface="Franklin Gothic Demi" panose="020B0703020102020204" pitchFamily="34" charset="0"/>
                <a:ea typeface="Calibri" panose="020F0502020204030204" pitchFamily="34" charset="0"/>
              </a:rPr>
              <a:t>The </a:t>
            </a:r>
            <a:r>
              <a:rPr lang="en-US" sz="2800" dirty="0">
                <a:solidFill>
                  <a:srgbClr val="33669A"/>
                </a:solidFill>
                <a:latin typeface="Franklin Gothic Demi" panose="020B0703020102020204" pitchFamily="34" charset="0"/>
                <a:ea typeface="Calibri" panose="020F0502020204030204" pitchFamily="34" charset="0"/>
              </a:rPr>
              <a:t>C2M2</a:t>
            </a:r>
            <a:r>
              <a:rPr lang="en-US" sz="2800" dirty="0">
                <a:latin typeface="Franklin Gothic Demi" panose="020B0703020102020204" pitchFamily="34" charset="0"/>
                <a:ea typeface="Calibri" panose="020F0502020204030204" pitchFamily="34" charset="0"/>
              </a:rPr>
              <a:t> is a free tool to help organizations evaluate their cybersecurity capabilities and optimize their security investments.</a:t>
            </a:r>
            <a:endParaRPr lang="en-US" sz="2800" dirty="0">
              <a:latin typeface="Franklin Gothic Demi" panose="020B0703020102020204" pitchFamily="34" charset="0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B85D544-0567-16C3-19AD-86F3D145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" y="3077363"/>
            <a:ext cx="5335451" cy="2964625"/>
          </a:xfrm>
        </p:spPr>
        <p:txBody>
          <a:bodyPr lIns="0" tIns="0" rIns="0" bIns="0">
            <a:noAutofit/>
          </a:bodyPr>
          <a:lstStyle/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1500"/>
              </a:spcAft>
              <a:buClr>
                <a:srgbClr val="2C7ABA"/>
              </a:buClr>
            </a:pPr>
            <a:r>
              <a:rPr lang="en-US" sz="2000" dirty="0">
                <a:latin typeface="Franklin Gothic Medium" panose="020B0603020102020204" pitchFamily="34" charset="0"/>
              </a:rPr>
              <a:t>Designed </a:t>
            </a:r>
            <a:r>
              <a:rPr lang="en-US" sz="2000" dirty="0">
                <a:solidFill>
                  <a:srgbClr val="2C7ABA"/>
                </a:solidFill>
                <a:latin typeface="Franklin Gothic Demi" panose="020B0703020102020204" pitchFamily="34" charset="0"/>
              </a:rPr>
              <a:t>for any organization </a:t>
            </a:r>
            <a:r>
              <a:rPr lang="en-US" sz="2000" dirty="0">
                <a:latin typeface="Franklin Gothic Medium" panose="020B0603020102020204" pitchFamily="34" charset="0"/>
              </a:rPr>
              <a:t>regardless of ownership, structure, size, or industry</a:t>
            </a:r>
          </a:p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1500"/>
              </a:spcAft>
              <a:buClr>
                <a:srgbClr val="2C7ABA"/>
              </a:buClr>
            </a:pPr>
            <a:r>
              <a:rPr lang="en-US" sz="2000" dirty="0">
                <a:latin typeface="Franklin Gothic Medium" panose="020B0603020102020204" pitchFamily="34" charset="0"/>
              </a:rPr>
              <a:t>Uses a set of 350+ </a:t>
            </a:r>
            <a:r>
              <a:rPr lang="en-US" sz="2000" dirty="0">
                <a:solidFill>
                  <a:srgbClr val="2C7ABA"/>
                </a:solidFill>
                <a:latin typeface="Franklin Gothic Demi" panose="020B0703020102020204" pitchFamily="34" charset="0"/>
              </a:rPr>
              <a:t>industry-vetted cybersecurity practices </a:t>
            </a:r>
            <a:r>
              <a:rPr lang="en-US" sz="2000" dirty="0">
                <a:latin typeface="+mj-lt"/>
              </a:rPr>
              <a:t>focused on both information technology (IT) and operations technology (OT) assets and environments</a:t>
            </a:r>
          </a:p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1500"/>
              </a:spcAft>
              <a:buClr>
                <a:srgbClr val="2C7ABA"/>
              </a:buClr>
            </a:pPr>
            <a:r>
              <a:rPr lang="en-US" sz="2000" dirty="0">
                <a:latin typeface="Franklin Gothic Medium" panose="020B0603020102020204" pitchFamily="34" charset="0"/>
              </a:rPr>
              <a:t>Results help users </a:t>
            </a:r>
            <a:r>
              <a:rPr lang="en-US" sz="2000" dirty="0">
                <a:solidFill>
                  <a:srgbClr val="2C7ABA"/>
                </a:solidFill>
                <a:latin typeface="Franklin Gothic Demi" panose="020B0703020102020204" pitchFamily="34" charset="0"/>
              </a:rPr>
              <a:t>prioritize cybersecurity investment decisions </a:t>
            </a:r>
            <a:r>
              <a:rPr lang="en-US" sz="2000" dirty="0">
                <a:latin typeface="Franklin Gothic Medium" panose="020B0603020102020204" pitchFamily="34" charset="0"/>
              </a:rPr>
              <a:t>based on their risk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435329-4C34-618F-26DB-50593B3CC638}"/>
              </a:ext>
            </a:extLst>
          </p:cNvPr>
          <p:cNvCxnSpPr>
            <a:cxnSpLocks/>
          </p:cNvCxnSpPr>
          <p:nvPr/>
        </p:nvCxnSpPr>
        <p:spPr>
          <a:xfrm>
            <a:off x="671642" y="2842050"/>
            <a:ext cx="10881360" cy="0"/>
          </a:xfrm>
          <a:prstGeom prst="line">
            <a:avLst/>
          </a:prstGeom>
          <a:ln w="31750" cap="rnd">
            <a:solidFill>
              <a:srgbClr val="33669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FECE276-35C0-D1CF-7F11-39CB01BCBE5A}"/>
              </a:ext>
            </a:extLst>
          </p:cNvPr>
          <p:cNvSpPr txBox="1">
            <a:spLocks/>
          </p:cNvSpPr>
          <p:nvPr/>
        </p:nvSpPr>
        <p:spPr>
          <a:xfrm>
            <a:off x="6270032" y="3077364"/>
            <a:ext cx="5340096" cy="3682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1500"/>
              </a:spcAft>
              <a:buClr>
                <a:srgbClr val="2C7ABA"/>
              </a:buClr>
            </a:pPr>
            <a:r>
              <a:rPr lang="en-US" sz="2000" dirty="0">
                <a:latin typeface="+mj-lt"/>
              </a:rPr>
              <a:t>Developed in 2012 and maintained through an </a:t>
            </a:r>
            <a:r>
              <a:rPr lang="en-US" sz="2000" dirty="0">
                <a:solidFill>
                  <a:srgbClr val="2C7ABA"/>
                </a:solidFill>
                <a:latin typeface="Franklin Gothic Demi" panose="020B0703020102020204" pitchFamily="34" charset="0"/>
              </a:rPr>
              <a:t>extensive public-private partnership</a:t>
            </a:r>
            <a:r>
              <a:rPr lang="en-US" sz="2000" b="1" dirty="0">
                <a:solidFill>
                  <a:srgbClr val="2C7ABA"/>
                </a:solidFill>
                <a:latin typeface="Franklin Gothic Demi" panose="020B0703020102020204" pitchFamily="34" charset="0"/>
              </a:rPr>
              <a:t> </a:t>
            </a:r>
            <a:r>
              <a:rPr lang="en-US" sz="2000" dirty="0">
                <a:latin typeface="+mj-lt"/>
              </a:rPr>
              <a:t>between the U.S. Department of Energy’s Office of Cybersecurity, Energy Security, and Emergency Response and numerous government, industry, and academic organizations</a:t>
            </a:r>
          </a:p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1500"/>
              </a:spcAft>
              <a:buClr>
                <a:srgbClr val="2C7ABA"/>
              </a:buClr>
            </a:pPr>
            <a:r>
              <a:rPr lang="en-US" sz="2000" dirty="0">
                <a:latin typeface="+mj-lt"/>
              </a:rPr>
              <a:t>Recent </a:t>
            </a:r>
            <a:r>
              <a:rPr lang="en-US" sz="2000" dirty="0">
                <a:solidFill>
                  <a:srgbClr val="2C7ABA"/>
                </a:solidFill>
                <a:latin typeface="Franklin Gothic Demi" panose="020B0703020102020204" pitchFamily="34" charset="0"/>
              </a:rPr>
              <a:t>updates in 2022 </a:t>
            </a:r>
            <a:r>
              <a:rPr lang="en-US" sz="2000" dirty="0">
                <a:latin typeface="+mj-lt"/>
              </a:rPr>
              <a:t>reflect new technologies, threats, and practices</a:t>
            </a:r>
          </a:p>
        </p:txBody>
      </p:sp>
    </p:spTree>
    <p:extLst>
      <p:ext uri="{BB962C8B-B14F-4D97-AF65-F5344CB8AC3E}">
        <p14:creationId xmlns:p14="http://schemas.microsoft.com/office/powerpoint/2010/main" val="139386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5598-B293-4A45-B5FA-5743A771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the C2M2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0B4AFC9A-4221-4A1B-ACA8-CAFE811ECC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5163" y="1403350"/>
          <a:ext cx="10826749" cy="462825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6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2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214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j-lt"/>
                          <a:cs typeface="Segoe UI" panose="020B0502040204020203" pitchFamily="34" charset="0"/>
                        </a:rPr>
                        <a:t>Area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j-lt"/>
                          <a:cs typeface="Segoe UI" panose="020B0502040204020203" pitchFamily="34" charset="0"/>
                        </a:rPr>
                        <a:t>Description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306">
                <a:tc>
                  <a:txBody>
                    <a:bodyPr/>
                    <a:lstStyle/>
                    <a:p>
                      <a:r>
                        <a:rPr lang="en-US" sz="2000" b="1" dirty="0"/>
                        <a:t>Maturity 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2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The C2M2 consists of cybersecurity practices that are organized into three progressive levels of cybersecurity maturity.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54054"/>
                  </a:ext>
                </a:extLst>
              </a:tr>
              <a:tr h="840306">
                <a:tc>
                  <a:txBody>
                    <a:bodyPr/>
                    <a:lstStyle/>
                    <a:p>
                      <a:r>
                        <a:rPr lang="en-US" sz="2000" b="1" dirty="0"/>
                        <a:t>Management Activities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29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Management activities measure the extent to which cybersecurity is ingrained in an organization’s culture.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33219"/>
                  </a:ext>
                </a:extLst>
              </a:tr>
              <a:tr h="840306">
                <a:tc>
                  <a:txBody>
                    <a:bodyPr/>
                    <a:lstStyle/>
                    <a:p>
                      <a:r>
                        <a:rPr lang="en-US" sz="2000" b="1" dirty="0"/>
                        <a:t>Specificity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C2M2 is descriptive, not prescriptive. Practice statements focus on outcomes that may be implemented through any number of measures.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09879"/>
                  </a:ext>
                </a:extLst>
              </a:tr>
              <a:tr h="840306">
                <a:tc>
                  <a:txBody>
                    <a:bodyPr/>
                    <a:lstStyle/>
                    <a:p>
                      <a:r>
                        <a:rPr lang="en-US" sz="2000" b="1" dirty="0"/>
                        <a:t>Scoping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C2M2 may be applied to an entire enterprise or to individual parts of the enterprise to enable users to select an appropriate level of granularity.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306">
                <a:tc>
                  <a:txBody>
                    <a:bodyPr/>
                    <a:lstStyle/>
                    <a:p>
                      <a:r>
                        <a:rPr lang="en-US" sz="2000" b="1" dirty="0"/>
                        <a:t>Usability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C2M2 self-evaluation can be completed in one-day using a free tool that securely records results and generates a detailed, graphical report.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44CFD-C531-41FC-8299-A6FFE449C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7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29363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78C5-8C0E-1941-9221-F699B0F6379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/>
              <a:t>Model Organized by 10 Domains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B369E-E7CE-4F24-B3BA-4F35CC7B356C}"/>
              </a:ext>
            </a:extLst>
          </p:cNvPr>
          <p:cNvSpPr/>
          <p:nvPr/>
        </p:nvSpPr>
        <p:spPr>
          <a:xfrm>
            <a:off x="5873289" y="4719604"/>
            <a:ext cx="5450036" cy="1633713"/>
          </a:xfrm>
          <a:prstGeom prst="rect">
            <a:avLst/>
          </a:prstGeom>
          <a:solidFill>
            <a:srgbClr val="C6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en-US" sz="1733" kern="0" dirty="0">
              <a:solidFill>
                <a:schemeClr val="tx1"/>
              </a:solidFill>
              <a:ea typeface="Arial" pitchFamily="-108" charset="0"/>
              <a:cs typeface="Segoe UI" panose="020B0502040204020203" pitchFamily="34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ea typeface="Arial" pitchFamily="-108" charset="0"/>
                <a:cs typeface="Segoe UI" panose="020B0502040204020203" pitchFamily="34" charset="0"/>
              </a:rPr>
              <a:t>Domains are logical groupings of cybersecurity practices</a:t>
            </a:r>
          </a:p>
          <a:p>
            <a:pPr marL="233363" indent="-2333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ea typeface="Arial" pitchFamily="-108" charset="0"/>
                <a:cs typeface="Segoe UI" panose="020B0502040204020203" pitchFamily="34" charset="0"/>
              </a:rPr>
              <a:t>Each domain has a short name for ease of reference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98" name="Group 97" descr="Asset: Asset, Change, and Configuration Management &#10;">
            <a:extLst>
              <a:ext uri="{FF2B5EF4-FFF2-40B4-BE49-F238E27FC236}">
                <a16:creationId xmlns:a16="http://schemas.microsoft.com/office/drawing/2014/main" id="{5BF35C11-31BD-4CDB-8993-2D2D2E64301B}"/>
              </a:ext>
            </a:extLst>
          </p:cNvPr>
          <p:cNvGrpSpPr/>
          <p:nvPr/>
        </p:nvGrpSpPr>
        <p:grpSpPr>
          <a:xfrm>
            <a:off x="228607" y="1246733"/>
            <a:ext cx="2627697" cy="1463040"/>
            <a:chOff x="264018" y="1360877"/>
            <a:chExt cx="2057400" cy="1309591"/>
          </a:xfrm>
          <a:solidFill>
            <a:srgbClr val="2C7BBA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643E3AC-9C74-4760-A630-D5514074006E}"/>
                </a:ext>
              </a:extLst>
            </p:cNvPr>
            <p:cNvSpPr/>
            <p:nvPr/>
          </p:nvSpPr>
          <p:spPr>
            <a:xfrm>
              <a:off x="264018" y="1360878"/>
              <a:ext cx="2057400" cy="1309590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ASSET</a:t>
              </a:r>
            </a:p>
          </p:txBody>
        </p:sp>
        <p:sp>
          <p:nvSpPr>
            <p:cNvPr id="100" name="Rectangle 99" descr="Asset, Change, and Configuration Management &#10;">
              <a:extLst>
                <a:ext uri="{FF2B5EF4-FFF2-40B4-BE49-F238E27FC236}">
                  <a16:creationId xmlns:a16="http://schemas.microsoft.com/office/drawing/2014/main" id="{B658C223-A314-413E-AD12-A430FA4763BD}"/>
                </a:ext>
              </a:extLst>
            </p:cNvPr>
            <p:cNvSpPr/>
            <p:nvPr/>
          </p:nvSpPr>
          <p:spPr>
            <a:xfrm>
              <a:off x="645018" y="1360877"/>
              <a:ext cx="1676400" cy="13095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Asset, Change, and Configuration Management </a:t>
              </a:r>
            </a:p>
          </p:txBody>
        </p:sp>
      </p:grpSp>
      <p:grpSp>
        <p:nvGrpSpPr>
          <p:cNvPr id="97" name="Group 96" descr="Threat: Threat and Vulnerability Management &#10;">
            <a:extLst>
              <a:ext uri="{FF2B5EF4-FFF2-40B4-BE49-F238E27FC236}">
                <a16:creationId xmlns:a16="http://schemas.microsoft.com/office/drawing/2014/main" id="{3E0918FA-05E3-4801-A0D5-FAF9F38AD23B}"/>
              </a:ext>
            </a:extLst>
          </p:cNvPr>
          <p:cNvGrpSpPr/>
          <p:nvPr/>
        </p:nvGrpSpPr>
        <p:grpSpPr>
          <a:xfrm>
            <a:off x="3050948" y="1246733"/>
            <a:ext cx="2627697" cy="1463040"/>
            <a:chOff x="2473818" y="1360877"/>
            <a:chExt cx="2057400" cy="1309591"/>
          </a:xfrm>
          <a:solidFill>
            <a:srgbClr val="2C7BBA"/>
          </a:solidFill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194CA8E-D2A4-4499-9BB6-E0FD4DD5333B}"/>
                </a:ext>
              </a:extLst>
            </p:cNvPr>
            <p:cNvSpPr/>
            <p:nvPr/>
          </p:nvSpPr>
          <p:spPr>
            <a:xfrm>
              <a:off x="2473818" y="1360878"/>
              <a:ext cx="2057400" cy="1309590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THREAT</a:t>
              </a:r>
            </a:p>
          </p:txBody>
        </p:sp>
        <p:sp>
          <p:nvSpPr>
            <p:cNvPr id="102" name="Rectangle 101" descr="Threat and Vulnerability Management &#10;">
              <a:extLst>
                <a:ext uri="{FF2B5EF4-FFF2-40B4-BE49-F238E27FC236}">
                  <a16:creationId xmlns:a16="http://schemas.microsoft.com/office/drawing/2014/main" id="{3D711EFC-9EDE-428E-AC28-7F8E77D2B26D}"/>
                </a:ext>
              </a:extLst>
            </p:cNvPr>
            <p:cNvSpPr/>
            <p:nvPr/>
          </p:nvSpPr>
          <p:spPr>
            <a:xfrm>
              <a:off x="2854818" y="1360877"/>
              <a:ext cx="1676400" cy="13095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Threat and Vulnerability Management </a:t>
              </a:r>
            </a:p>
          </p:txBody>
        </p:sp>
      </p:grpSp>
      <p:grpSp>
        <p:nvGrpSpPr>
          <p:cNvPr id="96" name="Group 95" descr="Risk: Risk Management">
            <a:extLst>
              <a:ext uri="{FF2B5EF4-FFF2-40B4-BE49-F238E27FC236}">
                <a16:creationId xmlns:a16="http://schemas.microsoft.com/office/drawing/2014/main" id="{2FDC18A0-08A7-4CA4-B80A-105C520F358B}"/>
              </a:ext>
            </a:extLst>
          </p:cNvPr>
          <p:cNvGrpSpPr/>
          <p:nvPr/>
        </p:nvGrpSpPr>
        <p:grpSpPr>
          <a:xfrm>
            <a:off x="5873289" y="1246733"/>
            <a:ext cx="2627697" cy="1463040"/>
            <a:chOff x="4683618" y="1360877"/>
            <a:chExt cx="2057400" cy="1309591"/>
          </a:xfrm>
          <a:solidFill>
            <a:srgbClr val="2C7BBA"/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BE87DEF-9F42-4B5D-85B0-A4EB55D7B14E}"/>
                </a:ext>
              </a:extLst>
            </p:cNvPr>
            <p:cNvSpPr/>
            <p:nvPr/>
          </p:nvSpPr>
          <p:spPr>
            <a:xfrm>
              <a:off x="4683618" y="1360878"/>
              <a:ext cx="2057400" cy="1309590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RISK</a:t>
              </a:r>
            </a:p>
          </p:txBody>
        </p:sp>
        <p:sp>
          <p:nvSpPr>
            <p:cNvPr id="104" name="Rectangle 103" descr="Risk Management&#10;">
              <a:extLst>
                <a:ext uri="{FF2B5EF4-FFF2-40B4-BE49-F238E27FC236}">
                  <a16:creationId xmlns:a16="http://schemas.microsoft.com/office/drawing/2014/main" id="{B4D81713-0F76-4F73-9705-83DEAEA564A3}"/>
                </a:ext>
              </a:extLst>
            </p:cNvPr>
            <p:cNvSpPr/>
            <p:nvPr/>
          </p:nvSpPr>
          <p:spPr>
            <a:xfrm>
              <a:off x="5064618" y="1360877"/>
              <a:ext cx="1676400" cy="13095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Risk Management</a:t>
              </a:r>
            </a:p>
          </p:txBody>
        </p:sp>
      </p:grpSp>
      <p:grpSp>
        <p:nvGrpSpPr>
          <p:cNvPr id="95" name="Group 94" descr="Access: Identity and Access Management">
            <a:extLst>
              <a:ext uri="{FF2B5EF4-FFF2-40B4-BE49-F238E27FC236}">
                <a16:creationId xmlns:a16="http://schemas.microsoft.com/office/drawing/2014/main" id="{28C98DB3-3CFD-481A-93A9-04A67455160D}"/>
              </a:ext>
            </a:extLst>
          </p:cNvPr>
          <p:cNvGrpSpPr/>
          <p:nvPr/>
        </p:nvGrpSpPr>
        <p:grpSpPr>
          <a:xfrm>
            <a:off x="8695630" y="1246733"/>
            <a:ext cx="2627697" cy="1463040"/>
            <a:chOff x="6893418" y="1360877"/>
            <a:chExt cx="2057400" cy="1309591"/>
          </a:xfrm>
          <a:solidFill>
            <a:srgbClr val="2C7BBA"/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EC9D6A3-FF3B-4E67-92E4-A3F9C42DC2BD}"/>
                </a:ext>
              </a:extLst>
            </p:cNvPr>
            <p:cNvSpPr/>
            <p:nvPr/>
          </p:nvSpPr>
          <p:spPr>
            <a:xfrm>
              <a:off x="6893418" y="1360878"/>
              <a:ext cx="2057400" cy="1309590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ACCESS</a:t>
              </a:r>
            </a:p>
          </p:txBody>
        </p:sp>
        <p:sp>
          <p:nvSpPr>
            <p:cNvPr id="106" name="Rectangle 105" descr="Identity and Access Management: Identity and Access Management &#10;&#10;">
              <a:extLst>
                <a:ext uri="{FF2B5EF4-FFF2-40B4-BE49-F238E27FC236}">
                  <a16:creationId xmlns:a16="http://schemas.microsoft.com/office/drawing/2014/main" id="{BA55120D-6212-4EF2-9BB5-986F6E9566F4}"/>
                </a:ext>
              </a:extLst>
            </p:cNvPr>
            <p:cNvSpPr/>
            <p:nvPr/>
          </p:nvSpPr>
          <p:spPr>
            <a:xfrm>
              <a:off x="7274418" y="1360877"/>
              <a:ext cx="1676400" cy="130959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Identity and Access Management </a:t>
              </a:r>
            </a:p>
          </p:txBody>
        </p:sp>
      </p:grpSp>
      <p:grpSp>
        <p:nvGrpSpPr>
          <p:cNvPr id="85" name="Group 84" descr="Situation: Situational Awareness&#10;">
            <a:extLst>
              <a:ext uri="{FF2B5EF4-FFF2-40B4-BE49-F238E27FC236}">
                <a16:creationId xmlns:a16="http://schemas.microsoft.com/office/drawing/2014/main" id="{AB61BB46-B000-42EB-8C5A-15BF8D175948}"/>
              </a:ext>
            </a:extLst>
          </p:cNvPr>
          <p:cNvGrpSpPr/>
          <p:nvPr/>
        </p:nvGrpSpPr>
        <p:grpSpPr>
          <a:xfrm>
            <a:off x="228608" y="2907570"/>
            <a:ext cx="2627697" cy="1633712"/>
            <a:chOff x="264018" y="3048000"/>
            <a:chExt cx="2057400" cy="1410493"/>
          </a:xfrm>
          <a:solidFill>
            <a:srgbClr val="2C7BBA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1FB4D35-8803-4E0F-B6BF-565F18B2F440}"/>
                </a:ext>
              </a:extLst>
            </p:cNvPr>
            <p:cNvSpPr/>
            <p:nvPr/>
          </p:nvSpPr>
          <p:spPr>
            <a:xfrm>
              <a:off x="264018" y="3048000"/>
              <a:ext cx="2057400" cy="1410492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SITUATION</a:t>
              </a:r>
            </a:p>
          </p:txBody>
        </p:sp>
        <p:sp>
          <p:nvSpPr>
            <p:cNvPr id="87" name="Rectangle 86" descr="Situational Awareness: Situational Awareness&#10;&#10;">
              <a:extLst>
                <a:ext uri="{FF2B5EF4-FFF2-40B4-BE49-F238E27FC236}">
                  <a16:creationId xmlns:a16="http://schemas.microsoft.com/office/drawing/2014/main" id="{48FBA3FC-6797-43A2-8900-87D276E747DC}"/>
                </a:ext>
              </a:extLst>
            </p:cNvPr>
            <p:cNvSpPr/>
            <p:nvPr/>
          </p:nvSpPr>
          <p:spPr>
            <a:xfrm>
              <a:off x="645018" y="3048001"/>
              <a:ext cx="1676400" cy="141049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Situational Awareness</a:t>
              </a:r>
            </a:p>
          </p:txBody>
        </p:sp>
      </p:grpSp>
      <p:grpSp>
        <p:nvGrpSpPr>
          <p:cNvPr id="83" name="Group 82" descr="Response: Event and Incident Response, Continuity of Operations&#10;">
            <a:extLst>
              <a:ext uri="{FF2B5EF4-FFF2-40B4-BE49-F238E27FC236}">
                <a16:creationId xmlns:a16="http://schemas.microsoft.com/office/drawing/2014/main" id="{6F4B8FB1-AFA2-4CD7-A709-CBA95E732761}"/>
              </a:ext>
            </a:extLst>
          </p:cNvPr>
          <p:cNvGrpSpPr/>
          <p:nvPr/>
        </p:nvGrpSpPr>
        <p:grpSpPr>
          <a:xfrm>
            <a:off x="3050948" y="2897832"/>
            <a:ext cx="2627697" cy="1633709"/>
            <a:chOff x="4683618" y="3048000"/>
            <a:chExt cx="2057400" cy="1410492"/>
          </a:xfrm>
          <a:solidFill>
            <a:srgbClr val="2C7BBA"/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C0336B0-1E84-40CC-984D-BE2C470C908B}"/>
                </a:ext>
              </a:extLst>
            </p:cNvPr>
            <p:cNvSpPr/>
            <p:nvPr/>
          </p:nvSpPr>
          <p:spPr>
            <a:xfrm>
              <a:off x="4683618" y="3048000"/>
              <a:ext cx="2057400" cy="1410492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RESPONSE</a:t>
              </a:r>
            </a:p>
          </p:txBody>
        </p:sp>
        <p:sp>
          <p:nvSpPr>
            <p:cNvPr id="91" name="Rectangle 90" descr="Response: Event and Incident Response, Continuity of Operations&#10;">
              <a:extLst>
                <a:ext uri="{FF2B5EF4-FFF2-40B4-BE49-F238E27FC236}">
                  <a16:creationId xmlns:a16="http://schemas.microsoft.com/office/drawing/2014/main" id="{276807C7-9D05-486E-BACA-545FFAA7D03E}"/>
                </a:ext>
              </a:extLst>
            </p:cNvPr>
            <p:cNvSpPr/>
            <p:nvPr/>
          </p:nvSpPr>
          <p:spPr>
            <a:xfrm>
              <a:off x="5064618" y="3048000"/>
              <a:ext cx="1676400" cy="141049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Event and Incident Response, Continuity of Operations</a:t>
              </a:r>
            </a:p>
          </p:txBody>
        </p:sp>
      </p:grpSp>
      <p:grpSp>
        <p:nvGrpSpPr>
          <p:cNvPr id="84" name="Group 83" descr="Third-Parties: Third-Party Risk Management &#10;">
            <a:extLst>
              <a:ext uri="{FF2B5EF4-FFF2-40B4-BE49-F238E27FC236}">
                <a16:creationId xmlns:a16="http://schemas.microsoft.com/office/drawing/2014/main" id="{E8B9144C-046F-4207-90A1-5755927E549C}"/>
              </a:ext>
            </a:extLst>
          </p:cNvPr>
          <p:cNvGrpSpPr/>
          <p:nvPr/>
        </p:nvGrpSpPr>
        <p:grpSpPr>
          <a:xfrm>
            <a:off x="5873289" y="2897833"/>
            <a:ext cx="2627697" cy="1633711"/>
            <a:chOff x="2473818" y="3048000"/>
            <a:chExt cx="2057400" cy="1410492"/>
          </a:xfrm>
          <a:solidFill>
            <a:srgbClr val="2C7BBA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4CA7843-1435-47CC-A894-41569E719F50}"/>
                </a:ext>
              </a:extLst>
            </p:cNvPr>
            <p:cNvSpPr/>
            <p:nvPr/>
          </p:nvSpPr>
          <p:spPr>
            <a:xfrm>
              <a:off x="2473818" y="3048000"/>
              <a:ext cx="2057400" cy="1410492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600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THIRD-PARTIES</a:t>
              </a:r>
              <a:endParaRPr lang="en-US" sz="1733" b="1" kern="0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89" name="Rectangle 88" descr="Third-Party Risk Management &#10;">
              <a:extLst>
                <a:ext uri="{FF2B5EF4-FFF2-40B4-BE49-F238E27FC236}">
                  <a16:creationId xmlns:a16="http://schemas.microsoft.com/office/drawing/2014/main" id="{0548DD68-F882-472E-AAE1-677182CB3DD3}"/>
                </a:ext>
              </a:extLst>
            </p:cNvPr>
            <p:cNvSpPr/>
            <p:nvPr/>
          </p:nvSpPr>
          <p:spPr>
            <a:xfrm>
              <a:off x="2854818" y="3048000"/>
              <a:ext cx="1676400" cy="141049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Third-Party Risk Management </a:t>
              </a:r>
            </a:p>
          </p:txBody>
        </p:sp>
      </p:grpSp>
      <p:grpSp>
        <p:nvGrpSpPr>
          <p:cNvPr id="76" name="Group 75" descr="Workforce: Workforce Management&#10;">
            <a:extLst>
              <a:ext uri="{FF2B5EF4-FFF2-40B4-BE49-F238E27FC236}">
                <a16:creationId xmlns:a16="http://schemas.microsoft.com/office/drawing/2014/main" id="{0229FB4A-FD40-4180-8685-F0735D078199}"/>
              </a:ext>
            </a:extLst>
          </p:cNvPr>
          <p:cNvGrpSpPr/>
          <p:nvPr/>
        </p:nvGrpSpPr>
        <p:grpSpPr>
          <a:xfrm>
            <a:off x="8695630" y="2889205"/>
            <a:ext cx="2627697" cy="1633712"/>
            <a:chOff x="2473818" y="4800601"/>
            <a:chExt cx="1970773" cy="1544412"/>
          </a:xfrm>
          <a:solidFill>
            <a:srgbClr val="2C7BBA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50A1F97-1282-4F21-A182-4A8183208453}"/>
                </a:ext>
              </a:extLst>
            </p:cNvPr>
            <p:cNvSpPr/>
            <p:nvPr/>
          </p:nvSpPr>
          <p:spPr>
            <a:xfrm>
              <a:off x="2473818" y="4800601"/>
              <a:ext cx="1970773" cy="1544412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WORKFORCE</a:t>
              </a:r>
            </a:p>
          </p:txBody>
        </p:sp>
        <p:sp>
          <p:nvSpPr>
            <p:cNvPr id="78" name="Rectangle 77" descr="Workforce Management&#10;">
              <a:extLst>
                <a:ext uri="{FF2B5EF4-FFF2-40B4-BE49-F238E27FC236}">
                  <a16:creationId xmlns:a16="http://schemas.microsoft.com/office/drawing/2014/main" id="{76D46B5E-4797-4500-8159-A8360005C273}"/>
                </a:ext>
              </a:extLst>
            </p:cNvPr>
            <p:cNvSpPr/>
            <p:nvPr/>
          </p:nvSpPr>
          <p:spPr>
            <a:xfrm>
              <a:off x="2854818" y="4800601"/>
              <a:ext cx="1589773" cy="154441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Workforce Management</a:t>
              </a:r>
            </a:p>
          </p:txBody>
        </p:sp>
      </p:grpSp>
      <p:grpSp>
        <p:nvGrpSpPr>
          <p:cNvPr id="82" name="Group 81" descr="Architecture: Cybersecurity Architecture &#10;">
            <a:extLst>
              <a:ext uri="{FF2B5EF4-FFF2-40B4-BE49-F238E27FC236}">
                <a16:creationId xmlns:a16="http://schemas.microsoft.com/office/drawing/2014/main" id="{68CCD8C3-B72F-4145-A7EF-B0E323805E0C}"/>
              </a:ext>
            </a:extLst>
          </p:cNvPr>
          <p:cNvGrpSpPr/>
          <p:nvPr/>
        </p:nvGrpSpPr>
        <p:grpSpPr>
          <a:xfrm>
            <a:off x="228608" y="4739079"/>
            <a:ext cx="2627697" cy="1633711"/>
            <a:chOff x="6893418" y="3048000"/>
            <a:chExt cx="2057400" cy="1410492"/>
          </a:xfrm>
          <a:solidFill>
            <a:srgbClr val="2C7BBA"/>
          </a:solidFill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20E6F22-F9E0-4BA0-A86E-DED0DA1056BC}"/>
                </a:ext>
              </a:extLst>
            </p:cNvPr>
            <p:cNvSpPr/>
            <p:nvPr/>
          </p:nvSpPr>
          <p:spPr>
            <a:xfrm>
              <a:off x="6893418" y="3048000"/>
              <a:ext cx="2057400" cy="1410492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600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ARCHITECTURE</a:t>
              </a:r>
            </a:p>
          </p:txBody>
        </p:sp>
        <p:sp>
          <p:nvSpPr>
            <p:cNvPr id="93" name="Rectangle 92" descr="Cybersecurity Architecture &#10;">
              <a:extLst>
                <a:ext uri="{FF2B5EF4-FFF2-40B4-BE49-F238E27FC236}">
                  <a16:creationId xmlns:a16="http://schemas.microsoft.com/office/drawing/2014/main" id="{A4BD1255-EDA6-40F3-8CBB-CCD0130FF579}"/>
                </a:ext>
              </a:extLst>
            </p:cNvPr>
            <p:cNvSpPr/>
            <p:nvPr/>
          </p:nvSpPr>
          <p:spPr>
            <a:xfrm>
              <a:off x="7274418" y="3048000"/>
              <a:ext cx="1676400" cy="141049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Cybersecurity Architecture </a:t>
              </a:r>
            </a:p>
          </p:txBody>
        </p:sp>
      </p:grpSp>
      <p:grpSp>
        <p:nvGrpSpPr>
          <p:cNvPr id="75" name="Group 74" descr="Program: Cybersecurity Program Management&#10;">
            <a:extLst>
              <a:ext uri="{FF2B5EF4-FFF2-40B4-BE49-F238E27FC236}">
                <a16:creationId xmlns:a16="http://schemas.microsoft.com/office/drawing/2014/main" id="{FD0C515D-13B6-41FA-94F8-745C12B5FAEB}"/>
              </a:ext>
            </a:extLst>
          </p:cNvPr>
          <p:cNvGrpSpPr/>
          <p:nvPr/>
        </p:nvGrpSpPr>
        <p:grpSpPr>
          <a:xfrm>
            <a:off x="3050949" y="4719607"/>
            <a:ext cx="2627697" cy="1633711"/>
            <a:chOff x="4590574" y="4800600"/>
            <a:chExt cx="1970773" cy="1544411"/>
          </a:xfrm>
          <a:solidFill>
            <a:srgbClr val="2C7BBA"/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15BCFF9-13BB-40BE-817D-4795453ACB0D}"/>
                </a:ext>
              </a:extLst>
            </p:cNvPr>
            <p:cNvSpPr/>
            <p:nvPr/>
          </p:nvSpPr>
          <p:spPr>
            <a:xfrm>
              <a:off x="4590574" y="4800600"/>
              <a:ext cx="1970773" cy="1544411"/>
            </a:xfrm>
            <a:prstGeom prst="rect">
              <a:avLst/>
            </a:prstGeom>
            <a:solidFill>
              <a:srgbClr val="112D51"/>
            </a:solidFill>
            <a:ln w="9525" cap="flat" cmpd="sng" algn="ctr">
              <a:noFill/>
              <a:prstDash val="solid"/>
            </a:ln>
            <a:effectLst/>
          </p:spPr>
          <p:txBody>
            <a:bodyPr vert="vert27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en-US" sz="1733" b="1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PROGRAM</a:t>
              </a:r>
            </a:p>
          </p:txBody>
        </p:sp>
        <p:sp>
          <p:nvSpPr>
            <p:cNvPr id="80" name="Rectangle 79" descr="Cybersecurity Program Management&#10;">
              <a:extLst>
                <a:ext uri="{FF2B5EF4-FFF2-40B4-BE49-F238E27FC236}">
                  <a16:creationId xmlns:a16="http://schemas.microsoft.com/office/drawing/2014/main" id="{A4554665-449F-40F5-86EE-85E119506FC0}"/>
                </a:ext>
              </a:extLst>
            </p:cNvPr>
            <p:cNvSpPr/>
            <p:nvPr/>
          </p:nvSpPr>
          <p:spPr>
            <a:xfrm>
              <a:off x="4955532" y="4800600"/>
              <a:ext cx="1605815" cy="154441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773">
                <a:spcBef>
                  <a:spcPct val="0"/>
                </a:spcBef>
                <a:defRPr/>
              </a:pPr>
              <a:r>
                <a:rPr lang="en-US" sz="1733" kern="0" dirty="0">
                  <a:solidFill>
                    <a:schemeClr val="bg1"/>
                  </a:solidFill>
                  <a:cs typeface="Segoe UI" panose="020B0502040204020203" pitchFamily="34" charset="0"/>
                </a:rPr>
                <a:t>Cybersecurity Program Management</a:t>
              </a:r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A762E6B9-192F-9204-5C04-50361B52C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683" y="6472880"/>
            <a:ext cx="1279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8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4315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5E84-55DD-DE4A-BEAC-51847A3C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Model Structure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F89BC8-91A0-F817-3A38-6E4D84542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- </a:t>
            </a:r>
            <a:fld id="{A832EBB2-C8C3-6346-899B-5AA7E42A487A}" type="slidenum">
              <a:rPr lang="en-US" smtClean="0"/>
              <a:pPr/>
              <a:t>9</a:t>
            </a:fld>
            <a:r>
              <a:rPr lang="en-US" dirty="0"/>
              <a:t> -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FEC447B-5187-1686-8FC3-7D26AC9D0A94}"/>
              </a:ext>
            </a:extLst>
          </p:cNvPr>
          <p:cNvGrpSpPr/>
          <p:nvPr/>
        </p:nvGrpSpPr>
        <p:grpSpPr>
          <a:xfrm>
            <a:off x="1450798" y="1891456"/>
            <a:ext cx="9290405" cy="3815984"/>
            <a:chOff x="1450798" y="1403029"/>
            <a:chExt cx="9290405" cy="381598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0CC575-6FE9-DB37-0F04-A4C5AE700064}"/>
                </a:ext>
              </a:extLst>
            </p:cNvPr>
            <p:cNvSpPr txBox="1"/>
            <p:nvPr/>
          </p:nvSpPr>
          <p:spPr>
            <a:xfrm>
              <a:off x="3604577" y="1976307"/>
              <a:ext cx="2165131" cy="241738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rmAutofit/>
            </a:bodyPr>
            <a:lstStyle/>
            <a:p>
              <a:pPr algn="l">
                <a:lnSpc>
                  <a:spcPts val="1650"/>
                </a:lnSpc>
              </a:pPr>
              <a:r>
                <a:rPr lang="en-US" sz="1200" dirty="0">
                  <a:latin typeface="+mj-lt"/>
                </a:rPr>
                <a:t>Model contains 10 domains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C33E023-6B7E-1524-2062-31F9D76C10FD}"/>
                </a:ext>
              </a:extLst>
            </p:cNvPr>
            <p:cNvSpPr txBox="1"/>
            <p:nvPr/>
          </p:nvSpPr>
          <p:spPr>
            <a:xfrm>
              <a:off x="5701737" y="2375971"/>
              <a:ext cx="4632727" cy="36512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l">
                <a:lnSpc>
                  <a:spcPts val="1650"/>
                </a:lnSpc>
              </a:pPr>
              <a:r>
                <a:rPr lang="en-US" sz="1200" dirty="0">
                  <a:latin typeface="+mj-lt"/>
                </a:rPr>
                <a:t>Multiple approach objectives in each domain</a:t>
              </a:r>
              <a:br>
                <a:rPr lang="en-US" sz="1200" dirty="0">
                  <a:latin typeface="+mj-lt"/>
                </a:rPr>
              </a:br>
              <a:r>
                <a:rPr lang="en-US" sz="1200" dirty="0">
                  <a:latin typeface="+mj-lt"/>
                </a:rPr>
                <a:t>Unique to each domain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C415CE-53FD-2FC9-78E7-BE149CE5384A}"/>
                </a:ext>
              </a:extLst>
            </p:cNvPr>
            <p:cNvSpPr txBox="1"/>
            <p:nvPr/>
          </p:nvSpPr>
          <p:spPr>
            <a:xfrm>
              <a:off x="5712401" y="4050609"/>
              <a:ext cx="1965434" cy="36512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l">
                <a:lnSpc>
                  <a:spcPts val="1650"/>
                </a:lnSpc>
              </a:pPr>
              <a:r>
                <a:rPr lang="en-US" sz="1200" dirty="0">
                  <a:latin typeface="+mj-lt"/>
                </a:rPr>
                <a:t>One per domain</a:t>
              </a:r>
              <a:br>
                <a:rPr lang="en-US" sz="1200" dirty="0">
                  <a:latin typeface="+mj-lt"/>
                </a:rPr>
              </a:br>
              <a:r>
                <a:rPr lang="en-US" sz="1200" dirty="0">
                  <a:latin typeface="+mj-lt"/>
                </a:rPr>
                <a:t>Similar in each domain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6621BA-CFD1-8365-F32F-71F6609779FA}"/>
                </a:ext>
              </a:extLst>
            </p:cNvPr>
            <p:cNvSpPr txBox="1"/>
            <p:nvPr/>
          </p:nvSpPr>
          <p:spPr>
            <a:xfrm>
              <a:off x="6940381" y="3067649"/>
              <a:ext cx="3394083" cy="59432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l">
                <a:lnSpc>
                  <a:spcPts val="1650"/>
                </a:lnSpc>
              </a:pPr>
              <a:r>
                <a:rPr lang="en-US" sz="1200" dirty="0">
                  <a:latin typeface="+mj-lt"/>
                </a:rPr>
                <a:t>Approach objectives are supported by a progression of practices that are unique to the domain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1191D8-681C-4C97-F133-AC254749A725}"/>
                </a:ext>
              </a:extLst>
            </p:cNvPr>
            <p:cNvSpPr txBox="1"/>
            <p:nvPr/>
          </p:nvSpPr>
          <p:spPr>
            <a:xfrm>
              <a:off x="6940381" y="4539721"/>
              <a:ext cx="3800822" cy="67210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l">
                <a:lnSpc>
                  <a:spcPts val="1650"/>
                </a:lnSpc>
              </a:pPr>
              <a:r>
                <a:rPr lang="en-US" sz="1200" dirty="0">
                  <a:latin typeface="+mj-lt"/>
                </a:rPr>
                <a:t>Each management objective is supported by a progression of practices that are similar in each domain and describe institutionalization activities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3FE5939-0050-480B-DC1C-26BAEF2EF6E4}"/>
                </a:ext>
              </a:extLst>
            </p:cNvPr>
            <p:cNvCxnSpPr>
              <a:cxnSpLocks/>
              <a:stCxn id="67" idx="3"/>
            </p:cNvCxnSpPr>
            <p:nvPr/>
          </p:nvCxnSpPr>
          <p:spPr>
            <a:xfrm flipH="1">
              <a:off x="2450330" y="2261691"/>
              <a:ext cx="1" cy="192024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E62A674-93B4-3DE3-A42A-C640911E6243}"/>
                </a:ext>
              </a:extLst>
            </p:cNvPr>
            <p:cNvSpPr/>
            <p:nvPr/>
          </p:nvSpPr>
          <p:spPr>
            <a:xfrm>
              <a:off x="1683668" y="1751652"/>
              <a:ext cx="515129" cy="346472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509BB1F-5386-8FB2-B7FA-CCED47FDE29A}"/>
                </a:ext>
              </a:extLst>
            </p:cNvPr>
            <p:cNvSpPr/>
            <p:nvPr/>
          </p:nvSpPr>
          <p:spPr>
            <a:xfrm>
              <a:off x="2450331" y="2261691"/>
              <a:ext cx="614268" cy="301876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D26E0712-A600-2050-BB6C-9FDC636FE6AE}"/>
                </a:ext>
              </a:extLst>
            </p:cNvPr>
            <p:cNvSpPr/>
            <p:nvPr/>
          </p:nvSpPr>
          <p:spPr>
            <a:xfrm>
              <a:off x="2451173" y="3959964"/>
              <a:ext cx="603504" cy="301876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A434904-E00A-816C-9AB1-AE2A44734E1E}"/>
                </a:ext>
              </a:extLst>
            </p:cNvPr>
            <p:cNvGrpSpPr/>
            <p:nvPr/>
          </p:nvGrpSpPr>
          <p:grpSpPr>
            <a:xfrm>
              <a:off x="1450798" y="1403029"/>
              <a:ext cx="1316594" cy="457200"/>
              <a:chOff x="705222" y="1403029"/>
              <a:chExt cx="1316594" cy="4572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9B83739-2130-AB90-60CF-7F9251814042}"/>
                  </a:ext>
                </a:extLst>
              </p:cNvPr>
              <p:cNvGrpSpPr/>
              <p:nvPr/>
            </p:nvGrpSpPr>
            <p:grpSpPr>
              <a:xfrm>
                <a:off x="705222" y="1414604"/>
                <a:ext cx="1316594" cy="346472"/>
                <a:chOff x="671642" y="1404818"/>
                <a:chExt cx="1737360" cy="457200"/>
              </a:xfrm>
            </p:grpSpPr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3EED7FF7-461B-AEE3-DE66-1FCF6A87B405}"/>
                    </a:ext>
                  </a:extLst>
                </p:cNvPr>
                <p:cNvSpPr/>
                <p:nvPr/>
              </p:nvSpPr>
              <p:spPr>
                <a:xfrm>
                  <a:off x="671642" y="1404818"/>
                  <a:ext cx="1737360" cy="457200"/>
                </a:xfrm>
                <a:prstGeom prst="round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tIns="0" rIns="0" bIns="0" rtlCol="0" anchor="ctr"/>
                <a:lstStyle/>
                <a:p>
                  <a:endParaRPr lang="en-US" sz="2400" dirty="0">
                    <a:latin typeface="Franklin Gothic Demi" panose="020B0703020102020204" pitchFamily="34" charset="0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929635C-B72F-5689-270D-B618DA34AE1D}"/>
                    </a:ext>
                  </a:extLst>
                </p:cNvPr>
                <p:cNvSpPr/>
                <p:nvPr/>
              </p:nvSpPr>
              <p:spPr>
                <a:xfrm>
                  <a:off x="671642" y="1404818"/>
                  <a:ext cx="281553" cy="457200"/>
                </a:xfrm>
                <a:custGeom>
                  <a:avLst/>
                  <a:gdLst>
                    <a:gd name="connsiteX0" fmla="*/ 76202 w 281553"/>
                    <a:gd name="connsiteY0" fmla="*/ 0 h 457200"/>
                    <a:gd name="connsiteX1" fmla="*/ 129416 w 281553"/>
                    <a:gd name="connsiteY1" fmla="*/ 0 h 457200"/>
                    <a:gd name="connsiteX2" fmla="*/ 219898 w 281553"/>
                    <a:gd name="connsiteY2" fmla="*/ 0 h 457200"/>
                    <a:gd name="connsiteX3" fmla="*/ 281553 w 281553"/>
                    <a:gd name="connsiteY3" fmla="*/ 0 h 457200"/>
                    <a:gd name="connsiteX4" fmla="*/ 281553 w 281553"/>
                    <a:gd name="connsiteY4" fmla="*/ 457200 h 457200"/>
                    <a:gd name="connsiteX5" fmla="*/ 219898 w 281553"/>
                    <a:gd name="connsiteY5" fmla="*/ 457200 h 457200"/>
                    <a:gd name="connsiteX6" fmla="*/ 129416 w 281553"/>
                    <a:gd name="connsiteY6" fmla="*/ 457200 h 457200"/>
                    <a:gd name="connsiteX7" fmla="*/ 76202 w 281553"/>
                    <a:gd name="connsiteY7" fmla="*/ 457200 h 457200"/>
                    <a:gd name="connsiteX8" fmla="*/ 0 w 281553"/>
                    <a:gd name="connsiteY8" fmla="*/ 380998 h 457200"/>
                    <a:gd name="connsiteX9" fmla="*/ 0 w 281553"/>
                    <a:gd name="connsiteY9" fmla="*/ 76202 h 457200"/>
                    <a:gd name="connsiteX10" fmla="*/ 76202 w 281553"/>
                    <a:gd name="connsiteY10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553" h="457200">
                      <a:moveTo>
                        <a:pt x="76202" y="0"/>
                      </a:moveTo>
                      <a:lnTo>
                        <a:pt x="129416" y="0"/>
                      </a:lnTo>
                      <a:lnTo>
                        <a:pt x="219898" y="0"/>
                      </a:lnTo>
                      <a:lnTo>
                        <a:pt x="281553" y="0"/>
                      </a:lnTo>
                      <a:lnTo>
                        <a:pt x="281553" y="457200"/>
                      </a:lnTo>
                      <a:lnTo>
                        <a:pt x="219898" y="457200"/>
                      </a:lnTo>
                      <a:lnTo>
                        <a:pt x="129416" y="457200"/>
                      </a:lnTo>
                      <a:lnTo>
                        <a:pt x="76202" y="457200"/>
                      </a:lnTo>
                      <a:cubicBezTo>
                        <a:pt x="34117" y="457200"/>
                        <a:pt x="0" y="423083"/>
                        <a:pt x="0" y="380998"/>
                      </a:cubicBezTo>
                      <a:lnTo>
                        <a:pt x="0" y="76202"/>
                      </a:lnTo>
                      <a:cubicBezTo>
                        <a:pt x="0" y="34117"/>
                        <a:pt x="34117" y="0"/>
                        <a:pt x="7620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23535B-3C50-C6AA-7710-3B21502B8A7A}"/>
                  </a:ext>
                </a:extLst>
              </p:cNvPr>
              <p:cNvSpPr txBox="1"/>
              <p:nvPr/>
            </p:nvSpPr>
            <p:spPr>
              <a:xfrm>
                <a:off x="848446" y="1403029"/>
                <a:ext cx="1030147" cy="4572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Franklin Gothic Demi" panose="020B0603020102020204" pitchFamily="34" charset="0"/>
                  </a:rPr>
                  <a:t>Model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B08A974-E071-8E16-40A3-EECC0DA005DB}"/>
                </a:ext>
              </a:extLst>
            </p:cNvPr>
            <p:cNvGrpSpPr/>
            <p:nvPr/>
          </p:nvGrpSpPr>
          <p:grpSpPr>
            <a:xfrm>
              <a:off x="2198797" y="1906600"/>
              <a:ext cx="1316594" cy="441198"/>
              <a:chOff x="1596444" y="2064005"/>
              <a:chExt cx="1316594" cy="44119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080AFF7-86D6-8047-6106-62FBEDA6EF7B}"/>
                  </a:ext>
                </a:extLst>
              </p:cNvPr>
              <p:cNvGrpSpPr/>
              <p:nvPr/>
            </p:nvGrpSpPr>
            <p:grpSpPr>
              <a:xfrm>
                <a:off x="1596444" y="2082728"/>
                <a:ext cx="1316594" cy="346472"/>
                <a:chOff x="671642" y="2203604"/>
                <a:chExt cx="1737360" cy="457200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A2008E46-BD0E-017C-E1AB-37E55792FB47}"/>
                    </a:ext>
                  </a:extLst>
                </p:cNvPr>
                <p:cNvSpPr/>
                <p:nvPr/>
              </p:nvSpPr>
              <p:spPr>
                <a:xfrm>
                  <a:off x="671642" y="2203604"/>
                  <a:ext cx="1737360" cy="457200"/>
                </a:xfrm>
                <a:prstGeom prst="roundRect">
                  <a:avLst/>
                </a:prstGeom>
                <a:solidFill>
                  <a:srgbClr val="1616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0" tIns="0" rIns="0" bIns="0" rtlCol="0" anchor="ctr"/>
                <a:lstStyle/>
                <a:p>
                  <a:endParaRPr lang="en-US" sz="2400" dirty="0">
                    <a:latin typeface="Franklin Gothic Demi" panose="020B0703020102020204" pitchFamily="34" charset="0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3E089D37-3A7D-F26C-8483-B5C773177B44}"/>
                    </a:ext>
                  </a:extLst>
                </p:cNvPr>
                <p:cNvSpPr/>
                <p:nvPr/>
              </p:nvSpPr>
              <p:spPr>
                <a:xfrm>
                  <a:off x="671642" y="2203604"/>
                  <a:ext cx="281553" cy="457200"/>
                </a:xfrm>
                <a:custGeom>
                  <a:avLst/>
                  <a:gdLst>
                    <a:gd name="connsiteX0" fmla="*/ 76202 w 281553"/>
                    <a:gd name="connsiteY0" fmla="*/ 0 h 457200"/>
                    <a:gd name="connsiteX1" fmla="*/ 129416 w 281553"/>
                    <a:gd name="connsiteY1" fmla="*/ 0 h 457200"/>
                    <a:gd name="connsiteX2" fmla="*/ 219898 w 281553"/>
                    <a:gd name="connsiteY2" fmla="*/ 0 h 457200"/>
                    <a:gd name="connsiteX3" fmla="*/ 281553 w 281553"/>
                    <a:gd name="connsiteY3" fmla="*/ 0 h 457200"/>
                    <a:gd name="connsiteX4" fmla="*/ 281553 w 281553"/>
                    <a:gd name="connsiteY4" fmla="*/ 457200 h 457200"/>
                    <a:gd name="connsiteX5" fmla="*/ 219898 w 281553"/>
                    <a:gd name="connsiteY5" fmla="*/ 457200 h 457200"/>
                    <a:gd name="connsiteX6" fmla="*/ 129416 w 281553"/>
                    <a:gd name="connsiteY6" fmla="*/ 457200 h 457200"/>
                    <a:gd name="connsiteX7" fmla="*/ 76202 w 281553"/>
                    <a:gd name="connsiteY7" fmla="*/ 457200 h 457200"/>
                    <a:gd name="connsiteX8" fmla="*/ 0 w 281553"/>
                    <a:gd name="connsiteY8" fmla="*/ 380998 h 457200"/>
                    <a:gd name="connsiteX9" fmla="*/ 0 w 281553"/>
                    <a:gd name="connsiteY9" fmla="*/ 76202 h 457200"/>
                    <a:gd name="connsiteX10" fmla="*/ 76202 w 281553"/>
                    <a:gd name="connsiteY10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553" h="457200">
                      <a:moveTo>
                        <a:pt x="76202" y="0"/>
                      </a:moveTo>
                      <a:lnTo>
                        <a:pt x="129416" y="0"/>
                      </a:lnTo>
                      <a:lnTo>
                        <a:pt x="219898" y="0"/>
                      </a:lnTo>
                      <a:lnTo>
                        <a:pt x="281553" y="0"/>
                      </a:lnTo>
                      <a:lnTo>
                        <a:pt x="281553" y="457200"/>
                      </a:lnTo>
                      <a:lnTo>
                        <a:pt x="219898" y="457200"/>
                      </a:lnTo>
                      <a:lnTo>
                        <a:pt x="129416" y="457200"/>
                      </a:lnTo>
                      <a:lnTo>
                        <a:pt x="76202" y="457200"/>
                      </a:lnTo>
                      <a:cubicBezTo>
                        <a:pt x="34117" y="457200"/>
                        <a:pt x="0" y="423083"/>
                        <a:pt x="0" y="380998"/>
                      </a:cubicBezTo>
                      <a:lnTo>
                        <a:pt x="0" y="76202"/>
                      </a:lnTo>
                      <a:cubicBezTo>
                        <a:pt x="0" y="34117"/>
                        <a:pt x="34117" y="0"/>
                        <a:pt x="7620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A7FE6B-3F9C-B50F-28AC-6E1B5BB82280}"/>
                  </a:ext>
                </a:extLst>
              </p:cNvPr>
              <p:cNvSpPr txBox="1"/>
              <p:nvPr/>
            </p:nvSpPr>
            <p:spPr>
              <a:xfrm>
                <a:off x="1634612" y="2064005"/>
                <a:ext cx="1240258" cy="44119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Franklin Gothic Demi" panose="020B0603020102020204" pitchFamily="34" charset="0"/>
                  </a:rPr>
                  <a:t>Domain</a:t>
                </a:r>
              </a:p>
            </p:txBody>
          </p:sp>
        </p:grp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FCB1397B-C3E1-C4A0-9038-D866B53485CF}"/>
                </a:ext>
              </a:extLst>
            </p:cNvPr>
            <p:cNvSpPr/>
            <p:nvPr/>
          </p:nvSpPr>
          <p:spPr>
            <a:xfrm>
              <a:off x="4307785" y="3595750"/>
              <a:ext cx="614268" cy="113245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4D128EA4-4426-B789-84BB-B5D8B0DB9FE4}"/>
                </a:ext>
              </a:extLst>
            </p:cNvPr>
            <p:cNvSpPr/>
            <p:nvPr/>
          </p:nvSpPr>
          <p:spPr>
            <a:xfrm>
              <a:off x="4307785" y="3154723"/>
              <a:ext cx="614268" cy="214189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FA64867D-25FF-C63E-988D-7E2532032A8C}"/>
                </a:ext>
              </a:extLst>
            </p:cNvPr>
            <p:cNvSpPr/>
            <p:nvPr/>
          </p:nvSpPr>
          <p:spPr>
            <a:xfrm>
              <a:off x="4307785" y="2713695"/>
              <a:ext cx="614268" cy="320149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476B2D6-4CF9-DD7B-BF38-8B760471D201}"/>
                </a:ext>
              </a:extLst>
            </p:cNvPr>
            <p:cNvCxnSpPr>
              <a:cxnSpLocks/>
              <a:stCxn id="73" idx="3"/>
            </p:cNvCxnSpPr>
            <p:nvPr/>
          </p:nvCxnSpPr>
          <p:spPr>
            <a:xfrm flipH="1">
              <a:off x="4307784" y="2713695"/>
              <a:ext cx="1" cy="9144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9FD3C3E-229C-0802-845D-A8662BC9ED0A}"/>
                </a:ext>
              </a:extLst>
            </p:cNvPr>
            <p:cNvGrpSpPr/>
            <p:nvPr/>
          </p:nvGrpSpPr>
          <p:grpSpPr>
            <a:xfrm>
              <a:off x="2913832" y="2395222"/>
              <a:ext cx="2794155" cy="441198"/>
              <a:chOff x="2591459" y="2720828"/>
              <a:chExt cx="2794155" cy="4411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6526C59-5AF8-E7A9-8599-BF16E041BD1F}"/>
                  </a:ext>
                </a:extLst>
              </p:cNvPr>
              <p:cNvSpPr/>
              <p:nvPr/>
            </p:nvSpPr>
            <p:spPr>
              <a:xfrm>
                <a:off x="2741235" y="2761638"/>
                <a:ext cx="2494602" cy="27717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29768" tIns="0" rIns="0" bIns="0" rtlCol="0" anchor="ctr"/>
              <a:lstStyle/>
              <a:p>
                <a:pPr>
                  <a:lnSpc>
                    <a:spcPts val="2200"/>
                  </a:lnSpc>
                </a:pPr>
                <a:endParaRPr lang="en-US" sz="2000" dirty="0">
                  <a:latin typeface="Franklin Gothic Demi" panose="020B070302010202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8A10610-E985-3A8E-229E-8F8668BED47C}"/>
                  </a:ext>
                </a:extLst>
              </p:cNvPr>
              <p:cNvSpPr/>
              <p:nvPr/>
            </p:nvSpPr>
            <p:spPr>
              <a:xfrm>
                <a:off x="2741237" y="2761638"/>
                <a:ext cx="213365" cy="277178"/>
              </a:xfrm>
              <a:custGeom>
                <a:avLst/>
                <a:gdLst>
                  <a:gd name="connsiteX0" fmla="*/ 76202 w 281553"/>
                  <a:gd name="connsiteY0" fmla="*/ 0 h 457200"/>
                  <a:gd name="connsiteX1" fmla="*/ 129416 w 281553"/>
                  <a:gd name="connsiteY1" fmla="*/ 0 h 457200"/>
                  <a:gd name="connsiteX2" fmla="*/ 219898 w 281553"/>
                  <a:gd name="connsiteY2" fmla="*/ 0 h 457200"/>
                  <a:gd name="connsiteX3" fmla="*/ 281553 w 281553"/>
                  <a:gd name="connsiteY3" fmla="*/ 0 h 457200"/>
                  <a:gd name="connsiteX4" fmla="*/ 281553 w 281553"/>
                  <a:gd name="connsiteY4" fmla="*/ 457200 h 457200"/>
                  <a:gd name="connsiteX5" fmla="*/ 219898 w 281553"/>
                  <a:gd name="connsiteY5" fmla="*/ 457200 h 457200"/>
                  <a:gd name="connsiteX6" fmla="*/ 129416 w 281553"/>
                  <a:gd name="connsiteY6" fmla="*/ 457200 h 457200"/>
                  <a:gd name="connsiteX7" fmla="*/ 76202 w 281553"/>
                  <a:gd name="connsiteY7" fmla="*/ 457200 h 457200"/>
                  <a:gd name="connsiteX8" fmla="*/ 0 w 281553"/>
                  <a:gd name="connsiteY8" fmla="*/ 380998 h 457200"/>
                  <a:gd name="connsiteX9" fmla="*/ 0 w 281553"/>
                  <a:gd name="connsiteY9" fmla="*/ 76202 h 457200"/>
                  <a:gd name="connsiteX10" fmla="*/ 76202 w 281553"/>
                  <a:gd name="connsiteY10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1553" h="457200">
                    <a:moveTo>
                      <a:pt x="76202" y="0"/>
                    </a:moveTo>
                    <a:lnTo>
                      <a:pt x="129416" y="0"/>
                    </a:lnTo>
                    <a:lnTo>
                      <a:pt x="219898" y="0"/>
                    </a:lnTo>
                    <a:lnTo>
                      <a:pt x="281553" y="0"/>
                    </a:lnTo>
                    <a:lnTo>
                      <a:pt x="281553" y="457200"/>
                    </a:lnTo>
                    <a:lnTo>
                      <a:pt x="219898" y="457200"/>
                    </a:lnTo>
                    <a:lnTo>
                      <a:pt x="129416" y="457200"/>
                    </a:lnTo>
                    <a:lnTo>
                      <a:pt x="76202" y="457200"/>
                    </a:lnTo>
                    <a:cubicBezTo>
                      <a:pt x="34117" y="457200"/>
                      <a:pt x="0" y="423083"/>
                      <a:pt x="0" y="380998"/>
                    </a:cubicBezTo>
                    <a:lnTo>
                      <a:pt x="0" y="76202"/>
                    </a:lnTo>
                    <a:cubicBezTo>
                      <a:pt x="0" y="34117"/>
                      <a:pt x="34117" y="0"/>
                      <a:pt x="762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21231-CEFB-606A-2590-791ECB2202A9}"/>
                  </a:ext>
                </a:extLst>
              </p:cNvPr>
              <p:cNvSpPr txBox="1"/>
              <p:nvPr/>
            </p:nvSpPr>
            <p:spPr>
              <a:xfrm>
                <a:off x="2591459" y="2720828"/>
                <a:ext cx="2794155" cy="44119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Approach Objectives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4AF98EF-0CBF-4D06-275F-EE6F95FD8EF5}"/>
                </a:ext>
              </a:extLst>
            </p:cNvPr>
            <p:cNvGrpSpPr/>
            <p:nvPr/>
          </p:nvGrpSpPr>
          <p:grpSpPr>
            <a:xfrm>
              <a:off x="4775249" y="2872564"/>
              <a:ext cx="2165132" cy="1020235"/>
              <a:chOff x="4600375" y="3308550"/>
              <a:chExt cx="2165132" cy="1020235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72627E5-F098-5630-24D3-712877ABAE92}"/>
                  </a:ext>
                </a:extLst>
              </p:cNvPr>
              <p:cNvGrpSpPr/>
              <p:nvPr/>
            </p:nvGrpSpPr>
            <p:grpSpPr>
              <a:xfrm>
                <a:off x="4747466" y="3346113"/>
                <a:ext cx="1870950" cy="911134"/>
                <a:chOff x="3831403" y="3324730"/>
                <a:chExt cx="2468880" cy="1202320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A1740AD3-D8E2-27D2-E615-9A306B44FB28}"/>
                    </a:ext>
                  </a:extLst>
                </p:cNvPr>
                <p:cNvGrpSpPr/>
                <p:nvPr/>
              </p:nvGrpSpPr>
              <p:grpSpPr>
                <a:xfrm>
                  <a:off x="3831403" y="3324730"/>
                  <a:ext cx="2468880" cy="320040"/>
                  <a:chOff x="671641" y="4337203"/>
                  <a:chExt cx="2468880" cy="320040"/>
                </a:xfrm>
              </p:grpSpPr>
              <p:sp>
                <p:nvSpPr>
                  <p:cNvPr id="23" name="Rectangle: Rounded Corners 22">
                    <a:extLst>
                      <a:ext uri="{FF2B5EF4-FFF2-40B4-BE49-F238E27FC236}">
                        <a16:creationId xmlns:a16="http://schemas.microsoft.com/office/drawing/2014/main" id="{DB757AD7-2584-AA93-41A7-14DF47E62F35}"/>
                      </a:ext>
                    </a:extLst>
                  </p:cNvPr>
                  <p:cNvSpPr/>
                  <p:nvPr/>
                </p:nvSpPr>
                <p:spPr>
                  <a:xfrm>
                    <a:off x="671641" y="4337203"/>
                    <a:ext cx="2468880" cy="32004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29768" tIns="0" rIns="0" bIns="0" rtlCol="0" anchor="ctr"/>
                  <a:lstStyle/>
                  <a:p>
                    <a:pPr>
                      <a:lnSpc>
                        <a:spcPts val="2200"/>
                      </a:lnSpc>
                    </a:pPr>
                    <a:endParaRPr lang="en-US" spc="40" dirty="0">
                      <a:latin typeface="Franklin Gothic Demi" panose="020B0703020102020204" pitchFamily="34" charset="0"/>
                    </a:endParaRPr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9D76DC7D-CEC5-3360-2B13-25D26D90958B}"/>
                      </a:ext>
                    </a:extLst>
                  </p:cNvPr>
                  <p:cNvSpPr/>
                  <p:nvPr/>
                </p:nvSpPr>
                <p:spPr>
                  <a:xfrm>
                    <a:off x="671642" y="4337203"/>
                    <a:ext cx="281553" cy="320040"/>
                  </a:xfrm>
                  <a:custGeom>
                    <a:avLst/>
                    <a:gdLst>
                      <a:gd name="connsiteX0" fmla="*/ 76202 w 281553"/>
                      <a:gd name="connsiteY0" fmla="*/ 0 h 457200"/>
                      <a:gd name="connsiteX1" fmla="*/ 129416 w 281553"/>
                      <a:gd name="connsiteY1" fmla="*/ 0 h 457200"/>
                      <a:gd name="connsiteX2" fmla="*/ 219898 w 281553"/>
                      <a:gd name="connsiteY2" fmla="*/ 0 h 457200"/>
                      <a:gd name="connsiteX3" fmla="*/ 281553 w 281553"/>
                      <a:gd name="connsiteY3" fmla="*/ 0 h 457200"/>
                      <a:gd name="connsiteX4" fmla="*/ 281553 w 281553"/>
                      <a:gd name="connsiteY4" fmla="*/ 457200 h 457200"/>
                      <a:gd name="connsiteX5" fmla="*/ 219898 w 281553"/>
                      <a:gd name="connsiteY5" fmla="*/ 457200 h 457200"/>
                      <a:gd name="connsiteX6" fmla="*/ 129416 w 281553"/>
                      <a:gd name="connsiteY6" fmla="*/ 457200 h 457200"/>
                      <a:gd name="connsiteX7" fmla="*/ 76202 w 281553"/>
                      <a:gd name="connsiteY7" fmla="*/ 457200 h 457200"/>
                      <a:gd name="connsiteX8" fmla="*/ 0 w 281553"/>
                      <a:gd name="connsiteY8" fmla="*/ 380998 h 457200"/>
                      <a:gd name="connsiteX9" fmla="*/ 0 w 281553"/>
                      <a:gd name="connsiteY9" fmla="*/ 76202 h 457200"/>
                      <a:gd name="connsiteX10" fmla="*/ 76202 w 281553"/>
                      <a:gd name="connsiteY10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1553" h="457200">
                        <a:moveTo>
                          <a:pt x="76202" y="0"/>
                        </a:moveTo>
                        <a:lnTo>
                          <a:pt x="129416" y="0"/>
                        </a:lnTo>
                        <a:lnTo>
                          <a:pt x="219898" y="0"/>
                        </a:lnTo>
                        <a:lnTo>
                          <a:pt x="281553" y="0"/>
                        </a:lnTo>
                        <a:lnTo>
                          <a:pt x="281553" y="457200"/>
                        </a:lnTo>
                        <a:lnTo>
                          <a:pt x="219898" y="457200"/>
                        </a:lnTo>
                        <a:lnTo>
                          <a:pt x="129416" y="457200"/>
                        </a:lnTo>
                        <a:lnTo>
                          <a:pt x="76202" y="457200"/>
                        </a:lnTo>
                        <a:cubicBezTo>
                          <a:pt x="34117" y="457200"/>
                          <a:pt x="0" y="423083"/>
                          <a:pt x="0" y="380998"/>
                        </a:cubicBezTo>
                        <a:lnTo>
                          <a:pt x="0" y="76202"/>
                        </a:lnTo>
                        <a:cubicBezTo>
                          <a:pt x="0" y="34117"/>
                          <a:pt x="34117" y="0"/>
                          <a:pt x="76202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725B12AB-3D83-9AF6-CD0C-233314688069}"/>
                    </a:ext>
                  </a:extLst>
                </p:cNvPr>
                <p:cNvGrpSpPr/>
                <p:nvPr/>
              </p:nvGrpSpPr>
              <p:grpSpPr>
                <a:xfrm>
                  <a:off x="3831403" y="3765870"/>
                  <a:ext cx="2468880" cy="320040"/>
                  <a:chOff x="671641" y="5100189"/>
                  <a:chExt cx="2468880" cy="320040"/>
                </a:xfrm>
              </p:grpSpPr>
              <p:sp>
                <p:nvSpPr>
                  <p:cNvPr id="25" name="Rectangle: Rounded Corners 24">
                    <a:extLst>
                      <a:ext uri="{FF2B5EF4-FFF2-40B4-BE49-F238E27FC236}">
                        <a16:creationId xmlns:a16="http://schemas.microsoft.com/office/drawing/2014/main" id="{F48C771F-C4D0-F8D4-0F26-1AE299DF40BE}"/>
                      </a:ext>
                    </a:extLst>
                  </p:cNvPr>
                  <p:cNvSpPr/>
                  <p:nvPr/>
                </p:nvSpPr>
                <p:spPr>
                  <a:xfrm>
                    <a:off x="671641" y="5100189"/>
                    <a:ext cx="2468880" cy="32004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29768" tIns="0" rIns="0" bIns="0" rtlCol="0" anchor="ctr"/>
                  <a:lstStyle/>
                  <a:p>
                    <a:pPr>
                      <a:lnSpc>
                        <a:spcPts val="2200"/>
                      </a:lnSpc>
                    </a:pPr>
                    <a:endParaRPr lang="en-US" spc="40" dirty="0">
                      <a:latin typeface="Franklin Gothic Demi" panose="020B0703020102020204" pitchFamily="34" charset="0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6B849526-F441-5D2D-F2F1-CE749A8181E4}"/>
                      </a:ext>
                    </a:extLst>
                  </p:cNvPr>
                  <p:cNvSpPr/>
                  <p:nvPr/>
                </p:nvSpPr>
                <p:spPr>
                  <a:xfrm>
                    <a:off x="671642" y="5100189"/>
                    <a:ext cx="281553" cy="320040"/>
                  </a:xfrm>
                  <a:custGeom>
                    <a:avLst/>
                    <a:gdLst>
                      <a:gd name="connsiteX0" fmla="*/ 76202 w 281553"/>
                      <a:gd name="connsiteY0" fmla="*/ 0 h 457200"/>
                      <a:gd name="connsiteX1" fmla="*/ 129416 w 281553"/>
                      <a:gd name="connsiteY1" fmla="*/ 0 h 457200"/>
                      <a:gd name="connsiteX2" fmla="*/ 219898 w 281553"/>
                      <a:gd name="connsiteY2" fmla="*/ 0 h 457200"/>
                      <a:gd name="connsiteX3" fmla="*/ 281553 w 281553"/>
                      <a:gd name="connsiteY3" fmla="*/ 0 h 457200"/>
                      <a:gd name="connsiteX4" fmla="*/ 281553 w 281553"/>
                      <a:gd name="connsiteY4" fmla="*/ 457200 h 457200"/>
                      <a:gd name="connsiteX5" fmla="*/ 219898 w 281553"/>
                      <a:gd name="connsiteY5" fmla="*/ 457200 h 457200"/>
                      <a:gd name="connsiteX6" fmla="*/ 129416 w 281553"/>
                      <a:gd name="connsiteY6" fmla="*/ 457200 h 457200"/>
                      <a:gd name="connsiteX7" fmla="*/ 76202 w 281553"/>
                      <a:gd name="connsiteY7" fmla="*/ 457200 h 457200"/>
                      <a:gd name="connsiteX8" fmla="*/ 0 w 281553"/>
                      <a:gd name="connsiteY8" fmla="*/ 380998 h 457200"/>
                      <a:gd name="connsiteX9" fmla="*/ 0 w 281553"/>
                      <a:gd name="connsiteY9" fmla="*/ 76202 h 457200"/>
                      <a:gd name="connsiteX10" fmla="*/ 76202 w 281553"/>
                      <a:gd name="connsiteY10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1553" h="457200">
                        <a:moveTo>
                          <a:pt x="76202" y="0"/>
                        </a:moveTo>
                        <a:lnTo>
                          <a:pt x="129416" y="0"/>
                        </a:lnTo>
                        <a:lnTo>
                          <a:pt x="219898" y="0"/>
                        </a:lnTo>
                        <a:lnTo>
                          <a:pt x="281553" y="0"/>
                        </a:lnTo>
                        <a:lnTo>
                          <a:pt x="281553" y="457200"/>
                        </a:lnTo>
                        <a:lnTo>
                          <a:pt x="219898" y="457200"/>
                        </a:lnTo>
                        <a:lnTo>
                          <a:pt x="129416" y="457200"/>
                        </a:lnTo>
                        <a:lnTo>
                          <a:pt x="76202" y="457200"/>
                        </a:lnTo>
                        <a:cubicBezTo>
                          <a:pt x="34117" y="457200"/>
                          <a:pt x="0" y="423083"/>
                          <a:pt x="0" y="380998"/>
                        </a:cubicBezTo>
                        <a:lnTo>
                          <a:pt x="0" y="76202"/>
                        </a:lnTo>
                        <a:cubicBezTo>
                          <a:pt x="0" y="34117"/>
                          <a:pt x="34117" y="0"/>
                          <a:pt x="76202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020D39A-DF07-25AA-95D0-733EA0757981}"/>
                    </a:ext>
                  </a:extLst>
                </p:cNvPr>
                <p:cNvGrpSpPr/>
                <p:nvPr/>
              </p:nvGrpSpPr>
              <p:grpSpPr>
                <a:xfrm>
                  <a:off x="3831403" y="4207010"/>
                  <a:ext cx="2468880" cy="320040"/>
                  <a:chOff x="671641" y="5713575"/>
                  <a:chExt cx="2468880" cy="320040"/>
                </a:xfrm>
              </p:grpSpPr>
              <p:sp>
                <p:nvSpPr>
                  <p:cNvPr id="27" name="Rectangle: Rounded Corners 26">
                    <a:extLst>
                      <a:ext uri="{FF2B5EF4-FFF2-40B4-BE49-F238E27FC236}">
                        <a16:creationId xmlns:a16="http://schemas.microsoft.com/office/drawing/2014/main" id="{6BA2E3EC-38D1-62D9-CECF-8D0AA5C287A8}"/>
                      </a:ext>
                    </a:extLst>
                  </p:cNvPr>
                  <p:cNvSpPr/>
                  <p:nvPr/>
                </p:nvSpPr>
                <p:spPr>
                  <a:xfrm>
                    <a:off x="671641" y="5713575"/>
                    <a:ext cx="2468880" cy="32004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29768" tIns="0" rIns="0" bIns="0" rtlCol="0" anchor="ctr"/>
                  <a:lstStyle/>
                  <a:p>
                    <a:pPr>
                      <a:lnSpc>
                        <a:spcPts val="2200"/>
                      </a:lnSpc>
                    </a:pPr>
                    <a:endParaRPr lang="en-US" spc="40" dirty="0">
                      <a:latin typeface="Franklin Gothic Demi" panose="020B0703020102020204" pitchFamily="34" charset="0"/>
                    </a:endParaRPr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E15B6A00-B620-B6D4-A7F3-EB946DFAEA77}"/>
                      </a:ext>
                    </a:extLst>
                  </p:cNvPr>
                  <p:cNvSpPr/>
                  <p:nvPr/>
                </p:nvSpPr>
                <p:spPr>
                  <a:xfrm>
                    <a:off x="671642" y="5713575"/>
                    <a:ext cx="281553" cy="320040"/>
                  </a:xfrm>
                  <a:custGeom>
                    <a:avLst/>
                    <a:gdLst>
                      <a:gd name="connsiteX0" fmla="*/ 76202 w 281553"/>
                      <a:gd name="connsiteY0" fmla="*/ 0 h 457200"/>
                      <a:gd name="connsiteX1" fmla="*/ 129416 w 281553"/>
                      <a:gd name="connsiteY1" fmla="*/ 0 h 457200"/>
                      <a:gd name="connsiteX2" fmla="*/ 219898 w 281553"/>
                      <a:gd name="connsiteY2" fmla="*/ 0 h 457200"/>
                      <a:gd name="connsiteX3" fmla="*/ 281553 w 281553"/>
                      <a:gd name="connsiteY3" fmla="*/ 0 h 457200"/>
                      <a:gd name="connsiteX4" fmla="*/ 281553 w 281553"/>
                      <a:gd name="connsiteY4" fmla="*/ 457200 h 457200"/>
                      <a:gd name="connsiteX5" fmla="*/ 219898 w 281553"/>
                      <a:gd name="connsiteY5" fmla="*/ 457200 h 457200"/>
                      <a:gd name="connsiteX6" fmla="*/ 129416 w 281553"/>
                      <a:gd name="connsiteY6" fmla="*/ 457200 h 457200"/>
                      <a:gd name="connsiteX7" fmla="*/ 76202 w 281553"/>
                      <a:gd name="connsiteY7" fmla="*/ 457200 h 457200"/>
                      <a:gd name="connsiteX8" fmla="*/ 0 w 281553"/>
                      <a:gd name="connsiteY8" fmla="*/ 380998 h 457200"/>
                      <a:gd name="connsiteX9" fmla="*/ 0 w 281553"/>
                      <a:gd name="connsiteY9" fmla="*/ 76202 h 457200"/>
                      <a:gd name="connsiteX10" fmla="*/ 76202 w 281553"/>
                      <a:gd name="connsiteY10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1553" h="457200">
                        <a:moveTo>
                          <a:pt x="76202" y="0"/>
                        </a:moveTo>
                        <a:lnTo>
                          <a:pt x="129416" y="0"/>
                        </a:lnTo>
                        <a:lnTo>
                          <a:pt x="219898" y="0"/>
                        </a:lnTo>
                        <a:lnTo>
                          <a:pt x="281553" y="0"/>
                        </a:lnTo>
                        <a:lnTo>
                          <a:pt x="281553" y="457200"/>
                        </a:lnTo>
                        <a:lnTo>
                          <a:pt x="219898" y="457200"/>
                        </a:lnTo>
                        <a:lnTo>
                          <a:pt x="129416" y="457200"/>
                        </a:lnTo>
                        <a:lnTo>
                          <a:pt x="76202" y="457200"/>
                        </a:lnTo>
                        <a:cubicBezTo>
                          <a:pt x="34117" y="457200"/>
                          <a:pt x="0" y="423083"/>
                          <a:pt x="0" y="380998"/>
                        </a:cubicBezTo>
                        <a:lnTo>
                          <a:pt x="0" y="76202"/>
                        </a:lnTo>
                        <a:cubicBezTo>
                          <a:pt x="0" y="34117"/>
                          <a:pt x="34117" y="0"/>
                          <a:pt x="76202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B54F6E-F604-1A06-D907-C634234B72FE}"/>
                  </a:ext>
                </a:extLst>
              </p:cNvPr>
              <p:cNvSpPr txBox="1"/>
              <p:nvPr/>
            </p:nvSpPr>
            <p:spPr>
              <a:xfrm>
                <a:off x="4600375" y="3308550"/>
                <a:ext cx="2165132" cy="3476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Practices at MIL1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018666-4FE7-F3AF-A717-01DBE60EB332}"/>
                  </a:ext>
                </a:extLst>
              </p:cNvPr>
              <p:cNvSpPr txBox="1"/>
              <p:nvPr/>
            </p:nvSpPr>
            <p:spPr>
              <a:xfrm>
                <a:off x="4600375" y="3647007"/>
                <a:ext cx="2165132" cy="3476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Practices at MIL2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C83248-96C5-B269-2C8A-0748BD650189}"/>
                  </a:ext>
                </a:extLst>
              </p:cNvPr>
              <p:cNvSpPr txBox="1"/>
              <p:nvPr/>
            </p:nvSpPr>
            <p:spPr>
              <a:xfrm>
                <a:off x="4600375" y="3981131"/>
                <a:ext cx="2165132" cy="3476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Practices at MIL3</a:t>
                </a:r>
              </a:p>
            </p:txBody>
          </p:sp>
        </p:grp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57E8EDE1-8AA7-9A9E-FEEC-D896FEEEBEC8}"/>
                </a:ext>
              </a:extLst>
            </p:cNvPr>
            <p:cNvSpPr/>
            <p:nvPr/>
          </p:nvSpPr>
          <p:spPr>
            <a:xfrm>
              <a:off x="4307785" y="4819978"/>
              <a:ext cx="614268" cy="202934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EC793022-DC3E-CD99-CC82-731CD4CE5B36}"/>
                </a:ext>
              </a:extLst>
            </p:cNvPr>
            <p:cNvSpPr/>
            <p:nvPr/>
          </p:nvSpPr>
          <p:spPr>
            <a:xfrm>
              <a:off x="4307785" y="4389409"/>
              <a:ext cx="614268" cy="321638"/>
            </a:xfrm>
            <a:custGeom>
              <a:avLst/>
              <a:gdLst>
                <a:gd name="connsiteX0" fmla="*/ 0 w 679757"/>
                <a:gd name="connsiteY0" fmla="*/ 76202 h 457200"/>
                <a:gd name="connsiteX1" fmla="*/ 76202 w 679757"/>
                <a:gd name="connsiteY1" fmla="*/ 0 h 457200"/>
                <a:gd name="connsiteX2" fmla="*/ 603555 w 679757"/>
                <a:gd name="connsiteY2" fmla="*/ 0 h 457200"/>
                <a:gd name="connsiteX3" fmla="*/ 679757 w 679757"/>
                <a:gd name="connsiteY3" fmla="*/ 76202 h 457200"/>
                <a:gd name="connsiteX4" fmla="*/ 679757 w 679757"/>
                <a:gd name="connsiteY4" fmla="*/ 380998 h 457200"/>
                <a:gd name="connsiteX5" fmla="*/ 603555 w 679757"/>
                <a:gd name="connsiteY5" fmla="*/ 457200 h 457200"/>
                <a:gd name="connsiteX6" fmla="*/ 76202 w 679757"/>
                <a:gd name="connsiteY6" fmla="*/ 457200 h 457200"/>
                <a:gd name="connsiteX7" fmla="*/ 0 w 679757"/>
                <a:gd name="connsiteY7" fmla="*/ 380998 h 457200"/>
                <a:gd name="connsiteX8" fmla="*/ 0 w 679757"/>
                <a:gd name="connsiteY8" fmla="*/ 76202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7" fmla="*/ 167642 w 679757"/>
                <a:gd name="connsiteY7" fmla="*/ 91440 h 457200"/>
                <a:gd name="connsiteX0" fmla="*/ 603555 w 679757"/>
                <a:gd name="connsiteY0" fmla="*/ 0 h 457200"/>
                <a:gd name="connsiteX1" fmla="*/ 679757 w 679757"/>
                <a:gd name="connsiteY1" fmla="*/ 76202 h 457200"/>
                <a:gd name="connsiteX2" fmla="*/ 679757 w 679757"/>
                <a:gd name="connsiteY2" fmla="*/ 380998 h 457200"/>
                <a:gd name="connsiteX3" fmla="*/ 603555 w 679757"/>
                <a:gd name="connsiteY3" fmla="*/ 457200 h 457200"/>
                <a:gd name="connsiteX4" fmla="*/ 76202 w 679757"/>
                <a:gd name="connsiteY4" fmla="*/ 457200 h 457200"/>
                <a:gd name="connsiteX5" fmla="*/ 0 w 679757"/>
                <a:gd name="connsiteY5" fmla="*/ 380998 h 457200"/>
                <a:gd name="connsiteX6" fmla="*/ 0 w 679757"/>
                <a:gd name="connsiteY6" fmla="*/ 76202 h 457200"/>
                <a:gd name="connsiteX0" fmla="*/ 679757 w 679757"/>
                <a:gd name="connsiteY0" fmla="*/ 0 h 380998"/>
                <a:gd name="connsiteX1" fmla="*/ 679757 w 679757"/>
                <a:gd name="connsiteY1" fmla="*/ 304796 h 380998"/>
                <a:gd name="connsiteX2" fmla="*/ 603555 w 679757"/>
                <a:gd name="connsiteY2" fmla="*/ 380998 h 380998"/>
                <a:gd name="connsiteX3" fmla="*/ 76202 w 679757"/>
                <a:gd name="connsiteY3" fmla="*/ 380998 h 380998"/>
                <a:gd name="connsiteX4" fmla="*/ 0 w 679757"/>
                <a:gd name="connsiteY4" fmla="*/ 304796 h 380998"/>
                <a:gd name="connsiteX5" fmla="*/ 0 w 679757"/>
                <a:gd name="connsiteY5" fmla="*/ 0 h 380998"/>
                <a:gd name="connsiteX0" fmla="*/ 679757 w 679757"/>
                <a:gd name="connsiteY0" fmla="*/ 304796 h 380998"/>
                <a:gd name="connsiteX1" fmla="*/ 603555 w 679757"/>
                <a:gd name="connsiteY1" fmla="*/ 380998 h 380998"/>
                <a:gd name="connsiteX2" fmla="*/ 76202 w 679757"/>
                <a:gd name="connsiteY2" fmla="*/ 380998 h 380998"/>
                <a:gd name="connsiteX3" fmla="*/ 0 w 679757"/>
                <a:gd name="connsiteY3" fmla="*/ 304796 h 380998"/>
                <a:gd name="connsiteX4" fmla="*/ 0 w 679757"/>
                <a:gd name="connsiteY4" fmla="*/ 0 h 380998"/>
                <a:gd name="connsiteX0" fmla="*/ 603555 w 603555"/>
                <a:gd name="connsiteY0" fmla="*/ 380998 h 380998"/>
                <a:gd name="connsiteX1" fmla="*/ 76202 w 603555"/>
                <a:gd name="connsiteY1" fmla="*/ 380998 h 380998"/>
                <a:gd name="connsiteX2" fmla="*/ 0 w 603555"/>
                <a:gd name="connsiteY2" fmla="*/ 304796 h 380998"/>
                <a:gd name="connsiteX3" fmla="*/ 0 w 603555"/>
                <a:gd name="connsiteY3" fmla="*/ 0 h 3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555" h="380998">
                  <a:moveTo>
                    <a:pt x="603555" y="380998"/>
                  </a:moveTo>
                  <a:lnTo>
                    <a:pt x="76202" y="380998"/>
                  </a:lnTo>
                  <a:cubicBezTo>
                    <a:pt x="34117" y="380998"/>
                    <a:pt x="0" y="346881"/>
                    <a:pt x="0" y="304796"/>
                  </a:cubicBezTo>
                  <a:lnTo>
                    <a:pt x="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522EE7B-A99E-B985-3F0B-EE23ADAFBC60}"/>
                </a:ext>
              </a:extLst>
            </p:cNvPr>
            <p:cNvCxnSpPr>
              <a:cxnSpLocks/>
            </p:cNvCxnSpPr>
            <p:nvPr/>
          </p:nvCxnSpPr>
          <p:spPr>
            <a:xfrm>
              <a:off x="4307784" y="4404349"/>
              <a:ext cx="1" cy="46886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4EA01CA-B2D7-EC27-1755-6F2CE0154361}"/>
                </a:ext>
              </a:extLst>
            </p:cNvPr>
            <p:cNvGrpSpPr/>
            <p:nvPr/>
          </p:nvGrpSpPr>
          <p:grpSpPr>
            <a:xfrm>
              <a:off x="2834775" y="4092173"/>
              <a:ext cx="2934933" cy="441198"/>
              <a:chOff x="2556263" y="4804029"/>
              <a:chExt cx="2934933" cy="441198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6292CDE-58A0-B51A-3266-C4EE03B0B6A2}"/>
                  </a:ext>
                </a:extLst>
              </p:cNvPr>
              <p:cNvGrpSpPr/>
              <p:nvPr/>
            </p:nvGrpSpPr>
            <p:grpSpPr>
              <a:xfrm>
                <a:off x="2776428" y="4842607"/>
                <a:ext cx="2494602" cy="277178"/>
                <a:chOff x="671641" y="3611990"/>
                <a:chExt cx="3291840" cy="365760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3E70E86-8A8A-F731-757C-A8A3D9EB64E3}"/>
                    </a:ext>
                  </a:extLst>
                </p:cNvPr>
                <p:cNvSpPr/>
                <p:nvPr/>
              </p:nvSpPr>
              <p:spPr>
                <a:xfrm>
                  <a:off x="671641" y="3611990"/>
                  <a:ext cx="3291840" cy="36576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29768" tIns="0" rIns="0" bIns="0" rtlCol="0" anchor="ctr"/>
                <a:lstStyle/>
                <a:p>
                  <a:pPr>
                    <a:lnSpc>
                      <a:spcPts val="2200"/>
                    </a:lnSpc>
                  </a:pPr>
                  <a:endParaRPr lang="en-US" sz="2000" dirty="0">
                    <a:latin typeface="Franklin Gothic Demi" panose="020B0703020102020204" pitchFamily="34" charset="0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9D94FDC-BF71-888D-1BA4-AD102609A938}"/>
                    </a:ext>
                  </a:extLst>
                </p:cNvPr>
                <p:cNvSpPr/>
                <p:nvPr/>
              </p:nvSpPr>
              <p:spPr>
                <a:xfrm>
                  <a:off x="671642" y="3611990"/>
                  <a:ext cx="281553" cy="365760"/>
                </a:xfrm>
                <a:custGeom>
                  <a:avLst/>
                  <a:gdLst>
                    <a:gd name="connsiteX0" fmla="*/ 76202 w 281553"/>
                    <a:gd name="connsiteY0" fmla="*/ 0 h 457200"/>
                    <a:gd name="connsiteX1" fmla="*/ 129416 w 281553"/>
                    <a:gd name="connsiteY1" fmla="*/ 0 h 457200"/>
                    <a:gd name="connsiteX2" fmla="*/ 219898 w 281553"/>
                    <a:gd name="connsiteY2" fmla="*/ 0 h 457200"/>
                    <a:gd name="connsiteX3" fmla="*/ 281553 w 281553"/>
                    <a:gd name="connsiteY3" fmla="*/ 0 h 457200"/>
                    <a:gd name="connsiteX4" fmla="*/ 281553 w 281553"/>
                    <a:gd name="connsiteY4" fmla="*/ 457200 h 457200"/>
                    <a:gd name="connsiteX5" fmla="*/ 219898 w 281553"/>
                    <a:gd name="connsiteY5" fmla="*/ 457200 h 457200"/>
                    <a:gd name="connsiteX6" fmla="*/ 129416 w 281553"/>
                    <a:gd name="connsiteY6" fmla="*/ 457200 h 457200"/>
                    <a:gd name="connsiteX7" fmla="*/ 76202 w 281553"/>
                    <a:gd name="connsiteY7" fmla="*/ 457200 h 457200"/>
                    <a:gd name="connsiteX8" fmla="*/ 0 w 281553"/>
                    <a:gd name="connsiteY8" fmla="*/ 380998 h 457200"/>
                    <a:gd name="connsiteX9" fmla="*/ 0 w 281553"/>
                    <a:gd name="connsiteY9" fmla="*/ 76202 h 457200"/>
                    <a:gd name="connsiteX10" fmla="*/ 76202 w 281553"/>
                    <a:gd name="connsiteY10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553" h="457200">
                      <a:moveTo>
                        <a:pt x="76202" y="0"/>
                      </a:moveTo>
                      <a:lnTo>
                        <a:pt x="129416" y="0"/>
                      </a:lnTo>
                      <a:lnTo>
                        <a:pt x="219898" y="0"/>
                      </a:lnTo>
                      <a:lnTo>
                        <a:pt x="281553" y="0"/>
                      </a:lnTo>
                      <a:lnTo>
                        <a:pt x="281553" y="457200"/>
                      </a:lnTo>
                      <a:lnTo>
                        <a:pt x="219898" y="457200"/>
                      </a:lnTo>
                      <a:lnTo>
                        <a:pt x="129416" y="457200"/>
                      </a:lnTo>
                      <a:lnTo>
                        <a:pt x="76202" y="457200"/>
                      </a:lnTo>
                      <a:cubicBezTo>
                        <a:pt x="34117" y="457200"/>
                        <a:pt x="0" y="423083"/>
                        <a:pt x="0" y="380998"/>
                      </a:cubicBezTo>
                      <a:lnTo>
                        <a:pt x="0" y="76202"/>
                      </a:lnTo>
                      <a:cubicBezTo>
                        <a:pt x="0" y="34117"/>
                        <a:pt x="34117" y="0"/>
                        <a:pt x="7620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7FB1F4-1899-F9D1-0071-76E76CFEC015}"/>
                  </a:ext>
                </a:extLst>
              </p:cNvPr>
              <p:cNvSpPr txBox="1"/>
              <p:nvPr/>
            </p:nvSpPr>
            <p:spPr>
              <a:xfrm>
                <a:off x="2556263" y="4804029"/>
                <a:ext cx="2934933" cy="44119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Management Objectives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91D0BDD-2F11-9362-64F1-AD5E481FC981}"/>
                </a:ext>
              </a:extLst>
            </p:cNvPr>
            <p:cNvGrpSpPr/>
            <p:nvPr/>
          </p:nvGrpSpPr>
          <p:grpSpPr>
            <a:xfrm>
              <a:off x="4775249" y="4547549"/>
              <a:ext cx="2165132" cy="671464"/>
              <a:chOff x="4600375" y="5383125"/>
              <a:chExt cx="2165132" cy="671464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FECF6F8-DABE-1F9A-09EB-D46C8926A051}"/>
                  </a:ext>
                </a:extLst>
              </p:cNvPr>
              <p:cNvGrpSpPr/>
              <p:nvPr/>
            </p:nvGrpSpPr>
            <p:grpSpPr>
              <a:xfrm>
                <a:off x="4747466" y="5425033"/>
                <a:ext cx="1870950" cy="560910"/>
                <a:chOff x="3831403" y="5363435"/>
                <a:chExt cx="2468880" cy="74016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96E4347E-3DCD-A0D1-0024-5C7454A62175}"/>
                    </a:ext>
                  </a:extLst>
                </p:cNvPr>
                <p:cNvGrpSpPr/>
                <p:nvPr/>
              </p:nvGrpSpPr>
              <p:grpSpPr>
                <a:xfrm>
                  <a:off x="3831403" y="5363435"/>
                  <a:ext cx="2468880" cy="320048"/>
                  <a:chOff x="671641" y="5100181"/>
                  <a:chExt cx="2468880" cy="320048"/>
                </a:xfrm>
              </p:grpSpPr>
              <p:sp>
                <p:nvSpPr>
                  <p:cNvPr id="48" name="Rectangle: Rounded Corners 47">
                    <a:extLst>
                      <a:ext uri="{FF2B5EF4-FFF2-40B4-BE49-F238E27FC236}">
                        <a16:creationId xmlns:a16="http://schemas.microsoft.com/office/drawing/2014/main" id="{2B8F84EB-0316-04DA-FF1B-2D751DFE5C5A}"/>
                      </a:ext>
                    </a:extLst>
                  </p:cNvPr>
                  <p:cNvSpPr/>
                  <p:nvPr/>
                </p:nvSpPr>
                <p:spPr>
                  <a:xfrm>
                    <a:off x="671641" y="5100181"/>
                    <a:ext cx="2468880" cy="320039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29768" tIns="0" rIns="0" bIns="0" rtlCol="0" anchor="ctr"/>
                  <a:lstStyle/>
                  <a:p>
                    <a:pPr>
                      <a:lnSpc>
                        <a:spcPts val="2200"/>
                      </a:lnSpc>
                    </a:pPr>
                    <a:endParaRPr lang="en-US" spc="40" dirty="0">
                      <a:latin typeface="Franklin Gothic Demi" panose="020B0703020102020204" pitchFamily="34" charset="0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0B2766DD-5900-571A-C77C-7C4DF4AF06FC}"/>
                      </a:ext>
                    </a:extLst>
                  </p:cNvPr>
                  <p:cNvSpPr/>
                  <p:nvPr/>
                </p:nvSpPr>
                <p:spPr>
                  <a:xfrm>
                    <a:off x="671642" y="5100189"/>
                    <a:ext cx="281553" cy="320040"/>
                  </a:xfrm>
                  <a:custGeom>
                    <a:avLst/>
                    <a:gdLst>
                      <a:gd name="connsiteX0" fmla="*/ 76202 w 281553"/>
                      <a:gd name="connsiteY0" fmla="*/ 0 h 457200"/>
                      <a:gd name="connsiteX1" fmla="*/ 129416 w 281553"/>
                      <a:gd name="connsiteY1" fmla="*/ 0 h 457200"/>
                      <a:gd name="connsiteX2" fmla="*/ 219898 w 281553"/>
                      <a:gd name="connsiteY2" fmla="*/ 0 h 457200"/>
                      <a:gd name="connsiteX3" fmla="*/ 281553 w 281553"/>
                      <a:gd name="connsiteY3" fmla="*/ 0 h 457200"/>
                      <a:gd name="connsiteX4" fmla="*/ 281553 w 281553"/>
                      <a:gd name="connsiteY4" fmla="*/ 457200 h 457200"/>
                      <a:gd name="connsiteX5" fmla="*/ 219898 w 281553"/>
                      <a:gd name="connsiteY5" fmla="*/ 457200 h 457200"/>
                      <a:gd name="connsiteX6" fmla="*/ 129416 w 281553"/>
                      <a:gd name="connsiteY6" fmla="*/ 457200 h 457200"/>
                      <a:gd name="connsiteX7" fmla="*/ 76202 w 281553"/>
                      <a:gd name="connsiteY7" fmla="*/ 457200 h 457200"/>
                      <a:gd name="connsiteX8" fmla="*/ 0 w 281553"/>
                      <a:gd name="connsiteY8" fmla="*/ 380998 h 457200"/>
                      <a:gd name="connsiteX9" fmla="*/ 0 w 281553"/>
                      <a:gd name="connsiteY9" fmla="*/ 76202 h 457200"/>
                      <a:gd name="connsiteX10" fmla="*/ 76202 w 281553"/>
                      <a:gd name="connsiteY10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1553" h="457200">
                        <a:moveTo>
                          <a:pt x="76202" y="0"/>
                        </a:moveTo>
                        <a:lnTo>
                          <a:pt x="129416" y="0"/>
                        </a:lnTo>
                        <a:lnTo>
                          <a:pt x="219898" y="0"/>
                        </a:lnTo>
                        <a:lnTo>
                          <a:pt x="281553" y="0"/>
                        </a:lnTo>
                        <a:lnTo>
                          <a:pt x="281553" y="457200"/>
                        </a:lnTo>
                        <a:lnTo>
                          <a:pt x="219898" y="457200"/>
                        </a:lnTo>
                        <a:lnTo>
                          <a:pt x="129416" y="457200"/>
                        </a:lnTo>
                        <a:lnTo>
                          <a:pt x="76202" y="457200"/>
                        </a:lnTo>
                        <a:cubicBezTo>
                          <a:pt x="34117" y="457200"/>
                          <a:pt x="0" y="423083"/>
                          <a:pt x="0" y="380998"/>
                        </a:cubicBezTo>
                        <a:lnTo>
                          <a:pt x="0" y="76202"/>
                        </a:lnTo>
                        <a:cubicBezTo>
                          <a:pt x="0" y="34117"/>
                          <a:pt x="34117" y="0"/>
                          <a:pt x="76202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FD654D2B-7D62-4DF2-E4D6-C03ED9BCB920}"/>
                    </a:ext>
                  </a:extLst>
                </p:cNvPr>
                <p:cNvGrpSpPr/>
                <p:nvPr/>
              </p:nvGrpSpPr>
              <p:grpSpPr>
                <a:xfrm>
                  <a:off x="3831403" y="5783563"/>
                  <a:ext cx="2468880" cy="320040"/>
                  <a:chOff x="671641" y="5713575"/>
                  <a:chExt cx="2468880" cy="320040"/>
                </a:xfrm>
              </p:grpSpPr>
              <p:sp>
                <p:nvSpPr>
                  <p:cNvPr id="51" name="Rectangle: Rounded Corners 50">
                    <a:extLst>
                      <a:ext uri="{FF2B5EF4-FFF2-40B4-BE49-F238E27FC236}">
                        <a16:creationId xmlns:a16="http://schemas.microsoft.com/office/drawing/2014/main" id="{E2B43CB5-A5D0-1607-7ED5-BE65A1F3DB46}"/>
                      </a:ext>
                    </a:extLst>
                  </p:cNvPr>
                  <p:cNvSpPr/>
                  <p:nvPr/>
                </p:nvSpPr>
                <p:spPr>
                  <a:xfrm>
                    <a:off x="671641" y="5713575"/>
                    <a:ext cx="2468880" cy="32004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29768" tIns="0" rIns="0" bIns="0" rtlCol="0" anchor="ctr"/>
                  <a:lstStyle/>
                  <a:p>
                    <a:pPr>
                      <a:lnSpc>
                        <a:spcPts val="2200"/>
                      </a:lnSpc>
                    </a:pPr>
                    <a:endParaRPr lang="en-US" spc="40" dirty="0">
                      <a:latin typeface="Franklin Gothic Demi" panose="020B0703020102020204" pitchFamily="34" charset="0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17905540-D893-03A5-3D4B-EF75D066396A}"/>
                      </a:ext>
                    </a:extLst>
                  </p:cNvPr>
                  <p:cNvSpPr/>
                  <p:nvPr/>
                </p:nvSpPr>
                <p:spPr>
                  <a:xfrm>
                    <a:off x="671642" y="5713575"/>
                    <a:ext cx="281553" cy="320040"/>
                  </a:xfrm>
                  <a:custGeom>
                    <a:avLst/>
                    <a:gdLst>
                      <a:gd name="connsiteX0" fmla="*/ 76202 w 281553"/>
                      <a:gd name="connsiteY0" fmla="*/ 0 h 457200"/>
                      <a:gd name="connsiteX1" fmla="*/ 129416 w 281553"/>
                      <a:gd name="connsiteY1" fmla="*/ 0 h 457200"/>
                      <a:gd name="connsiteX2" fmla="*/ 219898 w 281553"/>
                      <a:gd name="connsiteY2" fmla="*/ 0 h 457200"/>
                      <a:gd name="connsiteX3" fmla="*/ 281553 w 281553"/>
                      <a:gd name="connsiteY3" fmla="*/ 0 h 457200"/>
                      <a:gd name="connsiteX4" fmla="*/ 281553 w 281553"/>
                      <a:gd name="connsiteY4" fmla="*/ 457200 h 457200"/>
                      <a:gd name="connsiteX5" fmla="*/ 219898 w 281553"/>
                      <a:gd name="connsiteY5" fmla="*/ 457200 h 457200"/>
                      <a:gd name="connsiteX6" fmla="*/ 129416 w 281553"/>
                      <a:gd name="connsiteY6" fmla="*/ 457200 h 457200"/>
                      <a:gd name="connsiteX7" fmla="*/ 76202 w 281553"/>
                      <a:gd name="connsiteY7" fmla="*/ 457200 h 457200"/>
                      <a:gd name="connsiteX8" fmla="*/ 0 w 281553"/>
                      <a:gd name="connsiteY8" fmla="*/ 380998 h 457200"/>
                      <a:gd name="connsiteX9" fmla="*/ 0 w 281553"/>
                      <a:gd name="connsiteY9" fmla="*/ 76202 h 457200"/>
                      <a:gd name="connsiteX10" fmla="*/ 76202 w 281553"/>
                      <a:gd name="connsiteY10" fmla="*/ 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1553" h="457200">
                        <a:moveTo>
                          <a:pt x="76202" y="0"/>
                        </a:moveTo>
                        <a:lnTo>
                          <a:pt x="129416" y="0"/>
                        </a:lnTo>
                        <a:lnTo>
                          <a:pt x="219898" y="0"/>
                        </a:lnTo>
                        <a:lnTo>
                          <a:pt x="281553" y="0"/>
                        </a:lnTo>
                        <a:lnTo>
                          <a:pt x="281553" y="457200"/>
                        </a:lnTo>
                        <a:lnTo>
                          <a:pt x="219898" y="457200"/>
                        </a:lnTo>
                        <a:lnTo>
                          <a:pt x="129416" y="457200"/>
                        </a:lnTo>
                        <a:lnTo>
                          <a:pt x="76202" y="457200"/>
                        </a:lnTo>
                        <a:cubicBezTo>
                          <a:pt x="34117" y="457200"/>
                          <a:pt x="0" y="423083"/>
                          <a:pt x="0" y="380998"/>
                        </a:cubicBezTo>
                        <a:lnTo>
                          <a:pt x="0" y="76202"/>
                        </a:lnTo>
                        <a:cubicBezTo>
                          <a:pt x="0" y="34117"/>
                          <a:pt x="34117" y="0"/>
                          <a:pt x="76202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AA3FDD-EEF8-1E17-111F-E62DEB70AD18}"/>
                  </a:ext>
                </a:extLst>
              </p:cNvPr>
              <p:cNvSpPr txBox="1"/>
              <p:nvPr/>
            </p:nvSpPr>
            <p:spPr>
              <a:xfrm>
                <a:off x="4600375" y="5383125"/>
                <a:ext cx="2165132" cy="3476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Practices at MIL2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D9F881-3096-F91B-2927-ECA56DA0A10E}"/>
                  </a:ext>
                </a:extLst>
              </p:cNvPr>
              <p:cNvSpPr txBox="1"/>
              <p:nvPr/>
            </p:nvSpPr>
            <p:spPr>
              <a:xfrm>
                <a:off x="4600375" y="5706935"/>
                <a:ext cx="2165132" cy="3476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Practices at MIL3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225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SER - Ne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669A"/>
      </a:accent1>
      <a:accent2>
        <a:srgbClr val="314C63"/>
      </a:accent2>
      <a:accent3>
        <a:srgbClr val="FFCB77"/>
      </a:accent3>
      <a:accent4>
        <a:srgbClr val="6E6D6E"/>
      </a:accent4>
      <a:accent5>
        <a:srgbClr val="2982B1"/>
      </a:accent5>
      <a:accent6>
        <a:srgbClr val="8FBFE0"/>
      </a:accent6>
      <a:hlink>
        <a:srgbClr val="33669A"/>
      </a:hlink>
      <a:folHlink>
        <a:srgbClr val="314C63"/>
      </a:folHlink>
    </a:clrScheme>
    <a:fontScheme name="CESER - New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2135</Words>
  <Application>Microsoft Macintosh PowerPoint</Application>
  <PresentationFormat>Widescreen</PresentationFormat>
  <Paragraphs>340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Franklin Gothic Book</vt:lpstr>
      <vt:lpstr>Franklin Gothic Demi</vt:lpstr>
      <vt:lpstr>Franklin Gothic Medium</vt:lpstr>
      <vt:lpstr>Segoe UI</vt:lpstr>
      <vt:lpstr>Symbol</vt:lpstr>
      <vt:lpstr>Wingdings</vt:lpstr>
      <vt:lpstr>Office Theme</vt:lpstr>
      <vt:lpstr>Self-Evaluation Workshop Kickoff</vt:lpstr>
      <vt:lpstr>Agenda</vt:lpstr>
      <vt:lpstr>Facilitator Opening Remarks</vt:lpstr>
      <vt:lpstr>Sponsor Opening Remarks</vt:lpstr>
      <vt:lpstr>Cybersecurity Capability Maturity Model (C2M2) Overview</vt:lpstr>
      <vt:lpstr>C2M2 Version 2.1 Overview</vt:lpstr>
      <vt:lpstr>Key Features of the C2M2</vt:lpstr>
      <vt:lpstr>Model Organized by 10 Domains </vt:lpstr>
      <vt:lpstr>Model Structure</vt:lpstr>
      <vt:lpstr>Maturity Indicator Level Descriptions</vt:lpstr>
      <vt:lpstr>Maturity Indicator Level Considerations</vt:lpstr>
      <vt:lpstr>Model at a Glance</vt:lpstr>
      <vt:lpstr>C2M2 Architecture – ACCESS Domain Example</vt:lpstr>
      <vt:lpstr>Using the Model</vt:lpstr>
      <vt:lpstr>Self-Evaluation Overview</vt:lpstr>
      <vt:lpstr>Self-Evaluation Roles</vt:lpstr>
      <vt:lpstr>Defining the Scope of the Self-Evaluation</vt:lpstr>
      <vt:lpstr>Agreed-Upon Function and Scope</vt:lpstr>
      <vt:lpstr>Self-Evaluation Process</vt:lpstr>
      <vt:lpstr>Self-Evaluation Tool</vt:lpstr>
      <vt:lpstr>Response Options</vt:lpstr>
      <vt:lpstr>Selecting Responses</vt:lpstr>
      <vt:lpstr>Asset Types Included in the C2M2</vt:lpstr>
      <vt:lpstr>Ad Hoc Practices</vt:lpstr>
      <vt:lpstr>Practice With Dependencies</vt:lpstr>
      <vt:lpstr>Practices with Compound Statements</vt:lpstr>
      <vt:lpstr>Practice Progressions</vt:lpstr>
      <vt:lpstr>Practice Progression Example</vt:lpstr>
      <vt:lpstr>Scoring and Interpretation</vt:lpstr>
      <vt:lpstr>Sample MIL Achievement by Domain</vt:lpstr>
      <vt:lpstr>Sample Summary Score MIL1</vt:lpstr>
      <vt:lpstr>Sample Summary Score MIL2</vt:lpstr>
      <vt:lpstr>Sample Summary Score</vt:lpstr>
      <vt:lpstr>Summary of Management Activities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C2M2 V2.1 Self-Evaluation Workshop Kickoff</dc:title>
  <dc:subject>Cybersecurity Capability Maturity Model</dc:subject>
  <dc:creator/>
  <cp:keywords>C2M2</cp:keywords>
  <cp:lastModifiedBy/>
  <cp:revision>1</cp:revision>
  <dcterms:created xsi:type="dcterms:W3CDTF">2022-06-29T01:07:31Z</dcterms:created>
  <dcterms:modified xsi:type="dcterms:W3CDTF">2023-07-10T17:29:19Z</dcterms:modified>
</cp:coreProperties>
</file>